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4"/>
  </p:notesMasterIdLst>
  <p:sldIdLst>
    <p:sldId id="270" r:id="rId2"/>
    <p:sldId id="272" r:id="rId3"/>
    <p:sldId id="274" r:id="rId4"/>
    <p:sldId id="276" r:id="rId5"/>
    <p:sldId id="277" r:id="rId6"/>
    <p:sldId id="278" r:id="rId7"/>
    <p:sldId id="280" r:id="rId8"/>
    <p:sldId id="281" r:id="rId9"/>
    <p:sldId id="282" r:id="rId10"/>
    <p:sldId id="283" r:id="rId11"/>
    <p:sldId id="275" r:id="rId12"/>
    <p:sldId id="273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60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790"/>
    <a:srgbClr val="31BDD3"/>
    <a:srgbClr val="0C1328"/>
    <a:srgbClr val="2B83A8"/>
    <a:srgbClr val="2C6DA1"/>
    <a:srgbClr val="2D5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1" autoAdjust="0"/>
    <p:restoredTop sz="93893" autoAdjust="0"/>
  </p:normalViewPr>
  <p:slideViewPr>
    <p:cSldViewPr snapToGrid="0" showGuides="1">
      <p:cViewPr varScale="1">
        <p:scale>
          <a:sx n="67" d="100"/>
          <a:sy n="67" d="100"/>
        </p:scale>
        <p:origin x="468" y="66"/>
      </p:cViewPr>
      <p:guideLst>
        <p:guide orient="horz" pos="2184"/>
        <p:guide pos="60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AD2CB-2C63-499A-85FD-33C1882EDB6F}" type="datetimeFigureOut">
              <a:rPr lang="en-US" smtClean="0"/>
              <a:t>19-Jan-2025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71AC8-630F-48F3-9FAB-A0AF79C2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5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71AC8-630F-48F3-9FAB-A0AF79C297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9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71AC8-630F-48F3-9FAB-A0AF79C297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1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71AC8-630F-48F3-9FAB-A0AF79C297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5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4CCB-619D-8203-B591-B04866B09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8A82C-5F48-D74C-C321-D0EF07070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0EE55-A27E-FEA1-4624-20357CC9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19 January,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7728B-320F-4E0C-30F2-AC26A667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319AA-FE30-3F72-0B32-DF30553C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0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ACA3-9348-88C4-54DB-AB9AE7A7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3DCE7-D452-5A3A-B311-905B9CAF7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CC891-17FA-EA5A-0585-3D9AA606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19 January,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DD7E-E003-79E2-7226-EE88745D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30381-EAA2-E107-A6B8-03A81E67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B66D16-EE39-7E67-CE71-928666304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AAB79-EF30-C4B4-D72D-5ED29EB0E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31429-501C-66F9-39F8-F39CA7D9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19 January,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C9AA9-CC08-FDFD-8DCF-3DC2DFBE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C79CD-AAB0-B921-581E-A75516F2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7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B3C50E-996D-436B-A4B9-022864A488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1245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15040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2EBF-9528-41E6-F0A7-1BFC2D65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09039-69D5-07A7-F30A-7E7F67135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3DA5F-003B-1972-8337-E368CEFD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19 January,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39DFB-F6A3-1CF3-1E4B-31363B70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4392C-E06C-6E70-C7B4-7F7DB9CC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2DE4-69D5-045C-DBA9-533CBEDAA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24456-A8DB-D7AC-C9A8-8DE119BA9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3E03F-725B-BD7D-ADB1-0A73E50B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19 January,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9A180-D9B9-A867-B273-7261FF82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88F13-282B-B221-C176-BD8374A8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9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F20B-43BB-C101-7A8C-5FA39B7B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4A820-A3E2-7B2C-3BD3-ADADF7148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33445-3E9A-917C-C98B-4B8A4778C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0A8F5-086B-DB88-30C2-BF7AD5E3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19 January,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B4E0A-5F3F-84F8-4419-43401C81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5E83A-CA9F-A38C-3743-4B756C16D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2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5CB1-046C-FD06-DFFE-9F63C9BF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CC4D2-EA70-E56F-2F1C-3A4E87201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546B8-ACAA-E14C-476C-B8DD03EF5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88304-3794-8D14-E115-0A1EEF62B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BEC7A-D9D5-E1D8-C050-710319625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4B492-3B03-9F3E-931D-FFF20AF9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19 January,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FFBEF-9D76-160C-45E6-B4A26883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AFBB61-BEE1-F6F9-5742-B0A8FF6A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6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1B28-B00D-B0F0-3A9D-723F0ADB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23711-FE10-9442-F333-F2A5D131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19 January,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10014-0D37-403E-50A6-49EC7E93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7CBF1-B3F7-533D-2157-D7B8307B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4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7611BD-1958-5853-F231-16E05A8E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19 January,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5F063-35D3-95DD-8B33-8B80F880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FEE80-8B35-2946-DEE9-3C8410B0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1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5868-7EFD-719E-2CF7-E882F154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4313C-84F0-BE71-77BC-84FAF04FB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A5C79-9478-329D-C4B2-81111D350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D9A7C-0A62-C3A8-69CC-4E9FA43EF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19 January,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F33E3-7226-7229-6421-4E9D25B3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3CC22-C931-1A18-0197-333308AC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4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EF64-1478-6C80-75E5-98532534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59DF5-8560-0369-8AEF-CA4E3525A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B4C45-4209-F828-3EAE-CB44EB77D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3A36B-BD5D-EC8F-851D-2A3E325AF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19 January,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3426A-8545-6444-25D8-58B6A66C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43BE9-2C6E-3762-9233-ED9EA11C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9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069D80-117A-C6CD-6C93-A6394430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9541C-7CD1-A4E6-8350-0297E0F16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A4E7-0A80-C546-1BBD-FF6F427AB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19 January,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08432-EDEF-9D22-9131-12619C286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1C64D-7C76-6E72-67BF-6870F5DA3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23C015-8421-271C-8BB9-251D0703DF0F}"/>
              </a:ext>
            </a:extLst>
          </p:cNvPr>
          <p:cNvSpPr/>
          <p:nvPr userDrawn="1"/>
        </p:nvSpPr>
        <p:spPr>
          <a:xfrm>
            <a:off x="2976656" y="6199096"/>
            <a:ext cx="6329269" cy="174811"/>
          </a:xfrm>
          <a:prstGeom prst="roundRect">
            <a:avLst>
              <a:gd name="adj" fmla="val 50000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2B721-5F13-A50E-6D2F-EFEFFF1280CD}"/>
              </a:ext>
            </a:extLst>
          </p:cNvPr>
          <p:cNvSpPr txBox="1"/>
          <p:nvPr userDrawn="1"/>
        </p:nvSpPr>
        <p:spPr>
          <a:xfrm>
            <a:off x="830853" y="6141845"/>
            <a:ext cx="2145803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spc="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Nexa Bold" panose="02000000000000000000" pitchFamily="50" charset="0"/>
              </a:rPr>
              <a:t>2022 Epic </a:t>
            </a:r>
            <a:r>
              <a:rPr lang="en-US" sz="1600" b="1" spc="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rPr>
              <a:t>Business</a:t>
            </a:r>
            <a:endParaRPr lang="en-US" sz="1600" b="0" spc="0" dirty="0">
              <a:solidFill>
                <a:schemeClr val="bg1">
                  <a:lumMod val="75000"/>
                </a:schemeClr>
              </a:solidFill>
              <a:latin typeface="Nexa Light" panose="02000000000000000000" pitchFamily="50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A14FED-7812-9838-2EB1-D20B14D4F774}"/>
              </a:ext>
            </a:extLst>
          </p:cNvPr>
          <p:cNvGrpSpPr/>
          <p:nvPr userDrawn="1"/>
        </p:nvGrpSpPr>
        <p:grpSpPr>
          <a:xfrm>
            <a:off x="9596439" y="6169620"/>
            <a:ext cx="1300925" cy="233758"/>
            <a:chOff x="7252748" y="4797701"/>
            <a:chExt cx="1834865" cy="329700"/>
          </a:xfrm>
        </p:grpSpPr>
        <p:sp>
          <p:nvSpPr>
            <p:cNvPr id="10" name="Freeform 85">
              <a:extLst>
                <a:ext uri="{FF2B5EF4-FFF2-40B4-BE49-F238E27FC236}">
                  <a16:creationId xmlns:a16="http://schemas.microsoft.com/office/drawing/2014/main" id="{8F5FAE94-E68A-1FBE-D4F1-FC6220C8DD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38820" y="4846267"/>
              <a:ext cx="348793" cy="28035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800" dirty="0"/>
            </a:p>
          </p:txBody>
        </p:sp>
        <p:sp>
          <p:nvSpPr>
            <p:cNvPr id="11" name="Freeform 87">
              <a:extLst>
                <a:ext uri="{FF2B5EF4-FFF2-40B4-BE49-F238E27FC236}">
                  <a16:creationId xmlns:a16="http://schemas.microsoft.com/office/drawing/2014/main" id="{BCED2ACE-0BCD-7350-EE92-055FA40D0C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5784" y="4797701"/>
              <a:ext cx="322302" cy="328925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800" dirty="0"/>
            </a:p>
          </p:txBody>
        </p:sp>
        <p:sp>
          <p:nvSpPr>
            <p:cNvPr id="12" name="Freeform 106">
              <a:extLst>
                <a:ext uri="{FF2B5EF4-FFF2-40B4-BE49-F238E27FC236}">
                  <a16:creationId xmlns:a16="http://schemas.microsoft.com/office/drawing/2014/main" id="{22BF4951-A645-84F1-E855-1ABBDDC334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2748" y="4802892"/>
              <a:ext cx="322302" cy="324509"/>
            </a:xfrm>
            <a:custGeom>
              <a:avLst/>
              <a:gdLst>
                <a:gd name="T0" fmla="*/ 202395 w 426"/>
                <a:gd name="T1" fmla="*/ 0 h 427"/>
                <a:gd name="T2" fmla="*/ 202395 w 426"/>
                <a:gd name="T3" fmla="*/ 0 h 427"/>
                <a:gd name="T4" fmla="*/ 28836 w 426"/>
                <a:gd name="T5" fmla="*/ 0 h 427"/>
                <a:gd name="T6" fmla="*/ 0 w 426"/>
                <a:gd name="T7" fmla="*/ 28965 h 427"/>
                <a:gd name="T8" fmla="*/ 0 w 426"/>
                <a:gd name="T9" fmla="*/ 203304 h 427"/>
                <a:gd name="T10" fmla="*/ 28836 w 426"/>
                <a:gd name="T11" fmla="*/ 232815 h 427"/>
                <a:gd name="T12" fmla="*/ 115888 w 426"/>
                <a:gd name="T13" fmla="*/ 232815 h 427"/>
                <a:gd name="T14" fmla="*/ 115888 w 426"/>
                <a:gd name="T15" fmla="*/ 149745 h 427"/>
                <a:gd name="T16" fmla="*/ 87052 w 426"/>
                <a:gd name="T17" fmla="*/ 149745 h 427"/>
                <a:gd name="T18" fmla="*/ 87052 w 426"/>
                <a:gd name="T19" fmla="*/ 111489 h 427"/>
                <a:gd name="T20" fmla="*/ 115888 w 426"/>
                <a:gd name="T21" fmla="*/ 111489 h 427"/>
                <a:gd name="T22" fmla="*/ 115888 w 426"/>
                <a:gd name="T23" fmla="*/ 91815 h 427"/>
                <a:gd name="T24" fmla="*/ 163766 w 426"/>
                <a:gd name="T25" fmla="*/ 43721 h 427"/>
                <a:gd name="T26" fmla="*/ 188249 w 426"/>
                <a:gd name="T27" fmla="*/ 43721 h 427"/>
                <a:gd name="T28" fmla="*/ 188249 w 426"/>
                <a:gd name="T29" fmla="*/ 87442 h 427"/>
                <a:gd name="T30" fmla="*/ 168663 w 426"/>
                <a:gd name="T31" fmla="*/ 87442 h 427"/>
                <a:gd name="T32" fmla="*/ 158869 w 426"/>
                <a:gd name="T33" fmla="*/ 91815 h 427"/>
                <a:gd name="T34" fmla="*/ 158869 w 426"/>
                <a:gd name="T35" fmla="*/ 111489 h 427"/>
                <a:gd name="T36" fmla="*/ 188249 w 426"/>
                <a:gd name="T37" fmla="*/ 111489 h 427"/>
                <a:gd name="T38" fmla="*/ 188249 w 426"/>
                <a:gd name="T39" fmla="*/ 149745 h 427"/>
                <a:gd name="T40" fmla="*/ 158869 w 426"/>
                <a:gd name="T41" fmla="*/ 149745 h 427"/>
                <a:gd name="T42" fmla="*/ 158869 w 426"/>
                <a:gd name="T43" fmla="*/ 232815 h 427"/>
                <a:gd name="T44" fmla="*/ 202395 w 426"/>
                <a:gd name="T45" fmla="*/ 232815 h 427"/>
                <a:gd name="T46" fmla="*/ 231231 w 426"/>
                <a:gd name="T47" fmla="*/ 203304 h 427"/>
                <a:gd name="T48" fmla="*/ 231231 w 426"/>
                <a:gd name="T49" fmla="*/ 28965 h 427"/>
                <a:gd name="T50" fmla="*/ 202395 w 426"/>
                <a:gd name="T51" fmla="*/ 0 h 4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26" h="427">
                  <a:moveTo>
                    <a:pt x="372" y="0"/>
                  </a:moveTo>
                  <a:lnTo>
                    <a:pt x="37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3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9"/>
                    <a:pt x="27" y="426"/>
                    <a:pt x="53" y="426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160" y="274"/>
                    <a:pt x="160" y="274"/>
                    <a:pt x="160" y="27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24"/>
                    <a:pt x="257" y="80"/>
                    <a:pt x="301" y="80"/>
                  </a:cubicBezTo>
                  <a:cubicBezTo>
                    <a:pt x="346" y="80"/>
                    <a:pt x="346" y="80"/>
                    <a:pt x="346" y="80"/>
                  </a:cubicBezTo>
                  <a:cubicBezTo>
                    <a:pt x="346" y="160"/>
                    <a:pt x="346" y="160"/>
                    <a:pt x="346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292" y="160"/>
                    <a:pt x="292" y="160"/>
                    <a:pt x="292" y="168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346" y="204"/>
                    <a:pt x="346" y="204"/>
                    <a:pt x="346" y="204"/>
                  </a:cubicBezTo>
                  <a:cubicBezTo>
                    <a:pt x="346" y="274"/>
                    <a:pt x="346" y="274"/>
                    <a:pt x="346" y="274"/>
                  </a:cubicBezTo>
                  <a:cubicBezTo>
                    <a:pt x="292" y="274"/>
                    <a:pt x="292" y="274"/>
                    <a:pt x="292" y="274"/>
                  </a:cubicBezTo>
                  <a:cubicBezTo>
                    <a:pt x="292" y="426"/>
                    <a:pt x="292" y="426"/>
                    <a:pt x="292" y="426"/>
                  </a:cubicBezTo>
                  <a:cubicBezTo>
                    <a:pt x="372" y="426"/>
                    <a:pt x="372" y="426"/>
                    <a:pt x="372" y="426"/>
                  </a:cubicBezTo>
                  <a:cubicBezTo>
                    <a:pt x="399" y="426"/>
                    <a:pt x="425" y="399"/>
                    <a:pt x="425" y="372"/>
                  </a:cubicBezTo>
                  <a:cubicBezTo>
                    <a:pt x="425" y="53"/>
                    <a:pt x="425" y="53"/>
                    <a:pt x="425" y="53"/>
                  </a:cubicBezTo>
                  <a:cubicBezTo>
                    <a:pt x="425" y="27"/>
                    <a:pt x="399" y="0"/>
                    <a:pt x="372" y="0"/>
                  </a:cubicBezTo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80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128ACB-4290-260B-C909-A8184511B7DE}"/>
              </a:ext>
            </a:extLst>
          </p:cNvPr>
          <p:cNvSpPr/>
          <p:nvPr userDrawn="1"/>
        </p:nvSpPr>
        <p:spPr>
          <a:xfrm>
            <a:off x="11768221" y="2144806"/>
            <a:ext cx="423780" cy="2568388"/>
          </a:xfrm>
          <a:custGeom>
            <a:avLst/>
            <a:gdLst>
              <a:gd name="connsiteX0" fmla="*/ 219640 w 423780"/>
              <a:gd name="connsiteY0" fmla="*/ 0 h 2568388"/>
              <a:gd name="connsiteX1" fmla="*/ 423780 w 423780"/>
              <a:gd name="connsiteY1" fmla="*/ 0 h 2568388"/>
              <a:gd name="connsiteX2" fmla="*/ 423780 w 423780"/>
              <a:gd name="connsiteY2" fmla="*/ 2568388 h 2568388"/>
              <a:gd name="connsiteX3" fmla="*/ 219640 w 423780"/>
              <a:gd name="connsiteY3" fmla="*/ 2568388 h 2568388"/>
              <a:gd name="connsiteX4" fmla="*/ 0 w 423780"/>
              <a:gd name="connsiteY4" fmla="*/ 2348748 h 2568388"/>
              <a:gd name="connsiteX5" fmla="*/ 0 w 423780"/>
              <a:gd name="connsiteY5" fmla="*/ 219640 h 2568388"/>
              <a:gd name="connsiteX6" fmla="*/ 219640 w 423780"/>
              <a:gd name="connsiteY6" fmla="*/ 0 h 256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780" h="2568388">
                <a:moveTo>
                  <a:pt x="219640" y="0"/>
                </a:moveTo>
                <a:lnTo>
                  <a:pt x="423780" y="0"/>
                </a:lnTo>
                <a:lnTo>
                  <a:pt x="423780" y="2568388"/>
                </a:lnTo>
                <a:lnTo>
                  <a:pt x="219640" y="2568388"/>
                </a:lnTo>
                <a:cubicBezTo>
                  <a:pt x="98336" y="2568388"/>
                  <a:pt x="0" y="2470052"/>
                  <a:pt x="0" y="2348748"/>
                </a:cubicBezTo>
                <a:lnTo>
                  <a:pt x="0" y="219640"/>
                </a:lnTo>
                <a:cubicBezTo>
                  <a:pt x="0" y="98336"/>
                  <a:pt x="98336" y="0"/>
                  <a:pt x="21964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F73505-10BD-24EB-9C51-02835EC6FD7F}"/>
              </a:ext>
            </a:extLst>
          </p:cNvPr>
          <p:cNvSpPr txBox="1"/>
          <p:nvPr userDrawn="1"/>
        </p:nvSpPr>
        <p:spPr>
          <a:xfrm rot="16200000">
            <a:off x="10907209" y="3307108"/>
            <a:ext cx="2145803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www.website.com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83F21-0458-2524-544D-F51158D68253}"/>
              </a:ext>
            </a:extLst>
          </p:cNvPr>
          <p:cNvSpPr txBox="1"/>
          <p:nvPr userDrawn="1"/>
        </p:nvSpPr>
        <p:spPr>
          <a:xfrm>
            <a:off x="8972789" y="157648"/>
            <a:ext cx="2987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8800" b="0" i="0" strike="noStrike" spc="0" smtClean="0">
                <a:solidFill>
                  <a:schemeClr val="bg1">
                    <a:lumMod val="95000"/>
                  </a:schemeClr>
                </a:solidFill>
                <a:latin typeface="Nexa Light" panose="02000000000000000000" pitchFamily="50" charset="0"/>
                <a:ea typeface="Open Sans Semibold" panose="020B07060308040202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1500" b="0" i="0" strike="noStrike" spc="0" dirty="0">
              <a:solidFill>
                <a:schemeClr val="bg1">
                  <a:lumMod val="95000"/>
                </a:schemeClr>
              </a:solidFill>
              <a:latin typeface="Nexa Light" panose="02000000000000000000" pitchFamily="50" charset="0"/>
              <a:ea typeface="Open Sans Semibold" panose="020B07060308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0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660" r:id="rId13"/>
  </p:sldLayoutIdLst>
  <p:transition spd="slow"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54741-043B-5DF1-0015-44021B7C6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4656" y="-317397"/>
            <a:ext cx="13647317" cy="7722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DDEE9D-E4FF-85DF-2412-868C7FD7576C}"/>
              </a:ext>
            </a:extLst>
          </p:cNvPr>
          <p:cNvSpPr txBox="1"/>
          <p:nvPr/>
        </p:nvSpPr>
        <p:spPr>
          <a:xfrm>
            <a:off x="-248194" y="1061281"/>
            <a:ext cx="8640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6000" b="1" dirty="0">
                <a:solidFill>
                  <a:srgbClr val="002060"/>
                </a:solidFill>
                <a:latin typeface="Bahij TheSansArabic ExtraBold" pitchFamily="18" charset="-78"/>
                <a:cs typeface="Bahij TheSansArabic ExtraBold" pitchFamily="18" charset="-78"/>
              </a:rPr>
              <a:t>فرص وتحديات قطاعات الاتصالات وتكنولوجيا المعلومات والبريد في فلسطين لعام 2024</a:t>
            </a:r>
            <a:endParaRPr lang="en-US" sz="6000" b="1" dirty="0">
              <a:solidFill>
                <a:srgbClr val="002060"/>
              </a:solidFill>
              <a:latin typeface="Bahij TheSansArabic ExtraBold" pitchFamily="18" charset="-78"/>
              <a:cs typeface="Bahij TheSansArabic ExtraBold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D2F75-389D-E2EA-E89E-D9D6FFFCF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208" y="-2162295"/>
            <a:ext cx="10472281" cy="124215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B92ED1-CFE3-4EA1-FD1A-26890A087686}"/>
              </a:ext>
            </a:extLst>
          </p:cNvPr>
          <p:cNvSpPr/>
          <p:nvPr/>
        </p:nvSpPr>
        <p:spPr>
          <a:xfrm>
            <a:off x="-248194" y="6491790"/>
            <a:ext cx="31289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www.mtde.gov.ps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23A0B5-19FE-36F1-814A-0C7BFE04C5A0}"/>
              </a:ext>
            </a:extLst>
          </p:cNvPr>
          <p:cNvSpPr/>
          <p:nvPr/>
        </p:nvSpPr>
        <p:spPr>
          <a:xfrm>
            <a:off x="1955081" y="6493137"/>
            <a:ext cx="1213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info@mtde.gov.ps</a:t>
            </a:r>
          </a:p>
        </p:txBody>
      </p:sp>
    </p:spTree>
    <p:extLst>
      <p:ext uri="{BB962C8B-B14F-4D97-AF65-F5344CB8AC3E}">
        <p14:creationId xmlns:p14="http://schemas.microsoft.com/office/powerpoint/2010/main" val="297231107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57855" y="6491790"/>
            <a:ext cx="31289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www.mtde.gov.ps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4693" y="5839995"/>
            <a:ext cx="11352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info@mtde.gov.ps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867530-89EA-467C-8DB3-40B9BC0BFD87}"/>
              </a:ext>
            </a:extLst>
          </p:cNvPr>
          <p:cNvSpPr/>
          <p:nvPr/>
        </p:nvSpPr>
        <p:spPr>
          <a:xfrm>
            <a:off x="1900803" y="966162"/>
            <a:ext cx="2735856" cy="25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endParaRPr lang="en-US" sz="800" kern="0" spc="300" dirty="0">
              <a:solidFill>
                <a:sysClr val="window" lastClr="FFFFFF">
                  <a:lumMod val="65000"/>
                </a:sys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6576B-4F45-058C-C5A9-54F5EC8D5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04" y="119990"/>
            <a:ext cx="1027677" cy="1027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992B5-FF62-F3CE-3C01-CEDEEBD1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74474">
            <a:off x="5399222" y="-2881580"/>
            <a:ext cx="6136694" cy="576315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0" name="AutoShape 5"/>
          <p:cNvSpPr/>
          <p:nvPr/>
        </p:nvSpPr>
        <p:spPr>
          <a:xfrm>
            <a:off x="17675977" y="961707"/>
            <a:ext cx="3956611" cy="0"/>
          </a:xfrm>
          <a:prstGeom prst="line">
            <a:avLst/>
          </a:prstGeom>
          <a:ln w="38100" cap="flat">
            <a:solidFill>
              <a:srgbClr val="2B485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6"/>
          <p:cNvGrpSpPr/>
          <p:nvPr/>
        </p:nvGrpSpPr>
        <p:grpSpPr>
          <a:xfrm rot="-10800000">
            <a:off x="1996184" y="0"/>
            <a:ext cx="9702610" cy="1472442"/>
            <a:chOff x="0" y="-38100"/>
            <a:chExt cx="2418659" cy="691241"/>
          </a:xfrm>
        </p:grpSpPr>
        <p:sp>
          <p:nvSpPr>
            <p:cNvPr id="12" name="Freeform 7"/>
            <p:cNvSpPr/>
            <p:nvPr/>
          </p:nvSpPr>
          <p:spPr>
            <a:xfrm>
              <a:off x="0" y="0"/>
              <a:ext cx="2418659" cy="653141"/>
            </a:xfrm>
            <a:custGeom>
              <a:avLst/>
              <a:gdLst/>
              <a:ahLst/>
              <a:cxnLst/>
              <a:rect l="l" t="t" r="r" b="b"/>
              <a:pathLst>
                <a:path w="2418659" h="653141">
                  <a:moveTo>
                    <a:pt x="2215459" y="0"/>
                  </a:moveTo>
                  <a:lnTo>
                    <a:pt x="0" y="0"/>
                  </a:lnTo>
                  <a:lnTo>
                    <a:pt x="0" y="653141"/>
                  </a:lnTo>
                  <a:lnTo>
                    <a:pt x="2215459" y="653141"/>
                  </a:lnTo>
                  <a:lnTo>
                    <a:pt x="2418659" y="326570"/>
                  </a:lnTo>
                  <a:lnTo>
                    <a:pt x="2215459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13" name="TextBox 8"/>
            <p:cNvSpPr txBox="1"/>
            <p:nvPr/>
          </p:nvSpPr>
          <p:spPr>
            <a:xfrm>
              <a:off x="0" y="-38100"/>
              <a:ext cx="2304359" cy="691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sp>
        <p:nvSpPr>
          <p:cNvPr id="14" name="TextBox 10"/>
          <p:cNvSpPr txBox="1"/>
          <p:nvPr/>
        </p:nvSpPr>
        <p:spPr>
          <a:xfrm>
            <a:off x="9775128" y="1774217"/>
            <a:ext cx="7484172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420"/>
              </a:lnSpc>
              <a:spcBef>
                <a:spcPct val="0"/>
              </a:spcBef>
            </a:pPr>
            <a:endParaRPr lang="ar-EG" sz="5300" dirty="0">
              <a:solidFill>
                <a:srgbClr val="FFFFFF"/>
              </a:solidFill>
              <a:latin typeface="Simplified Arabic" panose="02020603050405020304" pitchFamily="18" charset="-78"/>
              <a:ea typeface="FS Albert Arabic"/>
              <a:cs typeface="Simplified Arabic" panose="02020603050405020304" pitchFamily="18" charset="-78"/>
              <a:sym typeface="FS Albert Arabic"/>
              <a:rtl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6117" y="188482"/>
            <a:ext cx="9562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solidFill>
                  <a:schemeClr val="bg1">
                    <a:lumMod val="9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الاضرار الفادحة لقطاع البريد في غزة بسبب الحرب</a:t>
            </a:r>
          </a:p>
          <a:p>
            <a:pPr algn="ctr" rtl="1"/>
            <a:r>
              <a:rPr lang="ar-JO" sz="3600" b="1" dirty="0">
                <a:solidFill>
                  <a:schemeClr val="bg1">
                    <a:lumMod val="9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تحديات كبيرة في البنية التحتية والموارد 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35" name="Group 5"/>
          <p:cNvGrpSpPr/>
          <p:nvPr/>
        </p:nvGrpSpPr>
        <p:grpSpPr>
          <a:xfrm>
            <a:off x="9511419" y="1885241"/>
            <a:ext cx="2235202" cy="2206564"/>
            <a:chOff x="0" y="0"/>
            <a:chExt cx="1198766" cy="1888669"/>
          </a:xfrm>
        </p:grpSpPr>
        <p:sp>
          <p:nvSpPr>
            <p:cNvPr id="36" name="Freeform 6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37" name="TextBox 7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14"/>
          <p:cNvGrpSpPr/>
          <p:nvPr/>
        </p:nvGrpSpPr>
        <p:grpSpPr>
          <a:xfrm>
            <a:off x="9357493" y="1749770"/>
            <a:ext cx="2235202" cy="2227146"/>
            <a:chOff x="0" y="0"/>
            <a:chExt cx="1198766" cy="1906287"/>
          </a:xfrm>
        </p:grpSpPr>
        <p:sp>
          <p:nvSpPr>
            <p:cNvPr id="45" name="Freeform 15"/>
            <p:cNvSpPr/>
            <p:nvPr/>
          </p:nvSpPr>
          <p:spPr>
            <a:xfrm>
              <a:off x="0" y="0"/>
              <a:ext cx="1198766" cy="1906287"/>
            </a:xfrm>
            <a:custGeom>
              <a:avLst/>
              <a:gdLst/>
              <a:ahLst/>
              <a:cxnLst/>
              <a:rect l="l" t="t" r="r" b="b"/>
              <a:pathLst>
                <a:path w="1198766" h="1906287">
                  <a:moveTo>
                    <a:pt x="0" y="0"/>
                  </a:moveTo>
                  <a:lnTo>
                    <a:pt x="1198766" y="0"/>
                  </a:lnTo>
                  <a:lnTo>
                    <a:pt x="1198766" y="1906287"/>
                  </a:lnTo>
                  <a:lnTo>
                    <a:pt x="0" y="1906287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46" name="TextBox 16"/>
            <p:cNvSpPr txBox="1"/>
            <p:nvPr/>
          </p:nvSpPr>
          <p:spPr>
            <a:xfrm>
              <a:off x="0" y="-38100"/>
              <a:ext cx="1198766" cy="1944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2659"/>
                </a:lnSpc>
              </a:pPr>
              <a:endParaRPr dirty="0"/>
            </a:p>
            <a:p>
              <a:pPr algn="r" rtl="1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9425420" y="1840542"/>
            <a:ext cx="202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الاضرار التشغيلية 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357492" y="2227279"/>
            <a:ext cx="2160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تدمير 32 مكتب بريد بشكل كامل أو جزئي.</a:t>
            </a: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إغلاق 16 مكتباً بسبب عدم صلاحية التشغيل</a:t>
            </a: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6 مكاتب فقط تعمل بكامل طاقتها.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48" name="Group 5"/>
          <p:cNvGrpSpPr/>
          <p:nvPr/>
        </p:nvGrpSpPr>
        <p:grpSpPr>
          <a:xfrm>
            <a:off x="6981825" y="1898033"/>
            <a:ext cx="2235202" cy="2206564"/>
            <a:chOff x="0" y="0"/>
            <a:chExt cx="1198766" cy="1888669"/>
          </a:xfrm>
        </p:grpSpPr>
        <p:sp>
          <p:nvSpPr>
            <p:cNvPr id="49" name="Freeform 6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50" name="TextBox 7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14"/>
          <p:cNvGrpSpPr/>
          <p:nvPr/>
        </p:nvGrpSpPr>
        <p:grpSpPr>
          <a:xfrm>
            <a:off x="6827899" y="1762562"/>
            <a:ext cx="2235202" cy="2227146"/>
            <a:chOff x="0" y="0"/>
            <a:chExt cx="1198766" cy="1906287"/>
          </a:xfrm>
        </p:grpSpPr>
        <p:sp>
          <p:nvSpPr>
            <p:cNvPr id="52" name="Freeform 15"/>
            <p:cNvSpPr/>
            <p:nvPr/>
          </p:nvSpPr>
          <p:spPr>
            <a:xfrm>
              <a:off x="0" y="0"/>
              <a:ext cx="1198766" cy="1906287"/>
            </a:xfrm>
            <a:custGeom>
              <a:avLst/>
              <a:gdLst/>
              <a:ahLst/>
              <a:cxnLst/>
              <a:rect l="l" t="t" r="r" b="b"/>
              <a:pathLst>
                <a:path w="1198766" h="1906287">
                  <a:moveTo>
                    <a:pt x="0" y="0"/>
                  </a:moveTo>
                  <a:lnTo>
                    <a:pt x="1198766" y="0"/>
                  </a:lnTo>
                  <a:lnTo>
                    <a:pt x="1198766" y="1906287"/>
                  </a:lnTo>
                  <a:lnTo>
                    <a:pt x="0" y="1906287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53" name="TextBox 16"/>
            <p:cNvSpPr txBox="1"/>
            <p:nvPr/>
          </p:nvSpPr>
          <p:spPr>
            <a:xfrm>
              <a:off x="0" y="-38100"/>
              <a:ext cx="1198766" cy="1944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2659"/>
                </a:lnSpc>
              </a:pPr>
              <a:endParaRPr dirty="0"/>
            </a:p>
            <a:p>
              <a:pPr algn="r" rtl="1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4" name="Group 5"/>
          <p:cNvGrpSpPr/>
          <p:nvPr/>
        </p:nvGrpSpPr>
        <p:grpSpPr>
          <a:xfrm>
            <a:off x="4312027" y="1833653"/>
            <a:ext cx="2235202" cy="2206564"/>
            <a:chOff x="0" y="0"/>
            <a:chExt cx="1198766" cy="1888669"/>
          </a:xfrm>
        </p:grpSpPr>
        <p:sp>
          <p:nvSpPr>
            <p:cNvPr id="55" name="Freeform 6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56" name="TextBox 7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4" name="Group 14"/>
          <p:cNvGrpSpPr/>
          <p:nvPr/>
        </p:nvGrpSpPr>
        <p:grpSpPr>
          <a:xfrm>
            <a:off x="4158101" y="1698182"/>
            <a:ext cx="2235202" cy="2227146"/>
            <a:chOff x="0" y="0"/>
            <a:chExt cx="1198766" cy="1906287"/>
          </a:xfrm>
        </p:grpSpPr>
        <p:sp>
          <p:nvSpPr>
            <p:cNvPr id="75" name="Freeform 15"/>
            <p:cNvSpPr/>
            <p:nvPr/>
          </p:nvSpPr>
          <p:spPr>
            <a:xfrm>
              <a:off x="0" y="0"/>
              <a:ext cx="1198766" cy="1906287"/>
            </a:xfrm>
            <a:custGeom>
              <a:avLst/>
              <a:gdLst/>
              <a:ahLst/>
              <a:cxnLst/>
              <a:rect l="l" t="t" r="r" b="b"/>
              <a:pathLst>
                <a:path w="1198766" h="1906287">
                  <a:moveTo>
                    <a:pt x="0" y="0"/>
                  </a:moveTo>
                  <a:lnTo>
                    <a:pt x="1198766" y="0"/>
                  </a:lnTo>
                  <a:lnTo>
                    <a:pt x="1198766" y="1906287"/>
                  </a:lnTo>
                  <a:lnTo>
                    <a:pt x="0" y="1906287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76" name="TextBox 16"/>
            <p:cNvSpPr txBox="1"/>
            <p:nvPr/>
          </p:nvSpPr>
          <p:spPr>
            <a:xfrm>
              <a:off x="0" y="-38100"/>
              <a:ext cx="1198766" cy="1944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2659"/>
                </a:lnSpc>
              </a:pPr>
              <a:endParaRPr dirty="0"/>
            </a:p>
            <a:p>
              <a:pPr algn="r" rtl="1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77" name="Group 5"/>
          <p:cNvGrpSpPr/>
          <p:nvPr/>
        </p:nvGrpSpPr>
        <p:grpSpPr>
          <a:xfrm>
            <a:off x="1505727" y="1879425"/>
            <a:ext cx="2235202" cy="2206564"/>
            <a:chOff x="0" y="0"/>
            <a:chExt cx="1198766" cy="1888669"/>
          </a:xfrm>
        </p:grpSpPr>
        <p:sp>
          <p:nvSpPr>
            <p:cNvPr id="78" name="Freeform 6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79" name="TextBox 7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0" name="Group 14"/>
          <p:cNvGrpSpPr/>
          <p:nvPr/>
        </p:nvGrpSpPr>
        <p:grpSpPr>
          <a:xfrm>
            <a:off x="1351801" y="1743954"/>
            <a:ext cx="2235202" cy="2227146"/>
            <a:chOff x="0" y="0"/>
            <a:chExt cx="1198766" cy="1906287"/>
          </a:xfrm>
        </p:grpSpPr>
        <p:sp>
          <p:nvSpPr>
            <p:cNvPr id="81" name="Freeform 15"/>
            <p:cNvSpPr/>
            <p:nvPr/>
          </p:nvSpPr>
          <p:spPr>
            <a:xfrm>
              <a:off x="0" y="0"/>
              <a:ext cx="1198766" cy="1906287"/>
            </a:xfrm>
            <a:custGeom>
              <a:avLst/>
              <a:gdLst/>
              <a:ahLst/>
              <a:cxnLst/>
              <a:rect l="l" t="t" r="r" b="b"/>
              <a:pathLst>
                <a:path w="1198766" h="1906287">
                  <a:moveTo>
                    <a:pt x="0" y="0"/>
                  </a:moveTo>
                  <a:lnTo>
                    <a:pt x="1198766" y="0"/>
                  </a:lnTo>
                  <a:lnTo>
                    <a:pt x="1198766" y="1906287"/>
                  </a:lnTo>
                  <a:lnTo>
                    <a:pt x="0" y="1906287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82" name="TextBox 16"/>
            <p:cNvSpPr txBox="1"/>
            <p:nvPr/>
          </p:nvSpPr>
          <p:spPr>
            <a:xfrm>
              <a:off x="0" y="-38100"/>
              <a:ext cx="1198766" cy="1944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2659"/>
                </a:lnSpc>
              </a:pPr>
              <a:endParaRPr dirty="0"/>
            </a:p>
            <a:p>
              <a:pPr algn="r" rtl="1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83" name="Group 5"/>
          <p:cNvGrpSpPr/>
          <p:nvPr/>
        </p:nvGrpSpPr>
        <p:grpSpPr>
          <a:xfrm>
            <a:off x="9577759" y="4375487"/>
            <a:ext cx="2235202" cy="2206564"/>
            <a:chOff x="0" y="0"/>
            <a:chExt cx="1198766" cy="1888669"/>
          </a:xfrm>
        </p:grpSpPr>
        <p:sp>
          <p:nvSpPr>
            <p:cNvPr id="84" name="Freeform 6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85" name="TextBox 7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6" name="Group 14"/>
          <p:cNvGrpSpPr/>
          <p:nvPr/>
        </p:nvGrpSpPr>
        <p:grpSpPr>
          <a:xfrm>
            <a:off x="9423833" y="4240016"/>
            <a:ext cx="2235202" cy="2227146"/>
            <a:chOff x="0" y="0"/>
            <a:chExt cx="1198766" cy="1906287"/>
          </a:xfrm>
        </p:grpSpPr>
        <p:sp>
          <p:nvSpPr>
            <p:cNvPr id="87" name="Freeform 15"/>
            <p:cNvSpPr/>
            <p:nvPr/>
          </p:nvSpPr>
          <p:spPr>
            <a:xfrm>
              <a:off x="0" y="0"/>
              <a:ext cx="1198766" cy="1906287"/>
            </a:xfrm>
            <a:custGeom>
              <a:avLst/>
              <a:gdLst/>
              <a:ahLst/>
              <a:cxnLst/>
              <a:rect l="l" t="t" r="r" b="b"/>
              <a:pathLst>
                <a:path w="1198766" h="1906287">
                  <a:moveTo>
                    <a:pt x="0" y="0"/>
                  </a:moveTo>
                  <a:lnTo>
                    <a:pt x="1198766" y="0"/>
                  </a:lnTo>
                  <a:lnTo>
                    <a:pt x="1198766" y="1906287"/>
                  </a:lnTo>
                  <a:lnTo>
                    <a:pt x="0" y="1906287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88" name="TextBox 16"/>
            <p:cNvSpPr txBox="1"/>
            <p:nvPr/>
          </p:nvSpPr>
          <p:spPr>
            <a:xfrm>
              <a:off x="0" y="-38100"/>
              <a:ext cx="1198766" cy="1944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2659"/>
                </a:lnSpc>
              </a:pPr>
              <a:endParaRPr dirty="0"/>
            </a:p>
            <a:p>
              <a:pPr algn="r" rtl="1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89" name="Group 5"/>
          <p:cNvGrpSpPr/>
          <p:nvPr/>
        </p:nvGrpSpPr>
        <p:grpSpPr>
          <a:xfrm>
            <a:off x="6366242" y="4420036"/>
            <a:ext cx="2235202" cy="2206564"/>
            <a:chOff x="0" y="0"/>
            <a:chExt cx="1198766" cy="1888669"/>
          </a:xfrm>
        </p:grpSpPr>
        <p:sp>
          <p:nvSpPr>
            <p:cNvPr id="90" name="Freeform 6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91" name="TextBox 7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2" name="Group 14"/>
          <p:cNvGrpSpPr/>
          <p:nvPr/>
        </p:nvGrpSpPr>
        <p:grpSpPr>
          <a:xfrm>
            <a:off x="6212316" y="4284565"/>
            <a:ext cx="2235202" cy="2227146"/>
            <a:chOff x="0" y="0"/>
            <a:chExt cx="1198766" cy="1906287"/>
          </a:xfrm>
        </p:grpSpPr>
        <p:sp>
          <p:nvSpPr>
            <p:cNvPr id="93" name="Freeform 15"/>
            <p:cNvSpPr/>
            <p:nvPr/>
          </p:nvSpPr>
          <p:spPr>
            <a:xfrm>
              <a:off x="0" y="0"/>
              <a:ext cx="1198766" cy="1906287"/>
            </a:xfrm>
            <a:custGeom>
              <a:avLst/>
              <a:gdLst/>
              <a:ahLst/>
              <a:cxnLst/>
              <a:rect l="l" t="t" r="r" b="b"/>
              <a:pathLst>
                <a:path w="1198766" h="1906287">
                  <a:moveTo>
                    <a:pt x="0" y="0"/>
                  </a:moveTo>
                  <a:lnTo>
                    <a:pt x="1198766" y="0"/>
                  </a:lnTo>
                  <a:lnTo>
                    <a:pt x="1198766" y="1906287"/>
                  </a:lnTo>
                  <a:lnTo>
                    <a:pt x="0" y="1906287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94" name="TextBox 16"/>
            <p:cNvSpPr txBox="1"/>
            <p:nvPr/>
          </p:nvSpPr>
          <p:spPr>
            <a:xfrm>
              <a:off x="0" y="-38100"/>
              <a:ext cx="1198766" cy="1944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2659"/>
                </a:lnSpc>
              </a:pPr>
              <a:endParaRPr dirty="0"/>
            </a:p>
            <a:p>
              <a:pPr algn="r" rtl="1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81825" y="1837827"/>
            <a:ext cx="187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تأثر الخدمات البريدية 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7690" y="2196650"/>
            <a:ext cx="17821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تأخير 95% من الطرود.</a:t>
            </a: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تلف أو فقدان 50% من الشحنات.</a:t>
            </a: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تأخير 96% من الحوالات المالية.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57274" y="1813754"/>
            <a:ext cx="180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المراسلات الدولية 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5274" y="2492224"/>
            <a:ext cx="167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توقف بنسبة 99%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96019" y="1885241"/>
            <a:ext cx="210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الأضرار في البنية التحتية 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322487" y="2304902"/>
            <a:ext cx="2310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تدمير المعدات البريدية 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خروج 92 وسيلة نقل بريدية عن الخدمة، 50 مركبة توصيل، 43 دراجة نارية).</a:t>
            </a:r>
          </a:p>
          <a:p>
            <a:pPr algn="justLow" rtl="1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تأثر الطرق المؤدية للمناطق الريفية وانقطاع الإنترنت بنسبة 28%.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647645" y="4239614"/>
            <a:ext cx="180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الأضرار البشرية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428742" y="4303824"/>
            <a:ext cx="180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الأضرار المالية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357493" y="4612271"/>
            <a:ext cx="2301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فقدان 70% من الموظفين.90% من موظفي التوصيل غير قادرين على العمل.إصابة 68 موظفًا، 45 منهم يحتاجون لتدريب في الإجراءات الطارئة.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212316" y="4601554"/>
            <a:ext cx="22352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خسارة الإيرادات الشهرية المقدرة بـ 500,000 دولار.فقدان 100,000 وثيقة بريدية.خسائر مالية مباشرة تقدر بـ 55 مليون دولار بسبب تدمير المرافق والمعدات.</a:t>
            </a:r>
          </a:p>
        </p:txBody>
      </p:sp>
    </p:spTree>
    <p:extLst>
      <p:ext uri="{BB962C8B-B14F-4D97-AF65-F5344CB8AC3E}">
        <p14:creationId xmlns:p14="http://schemas.microsoft.com/office/powerpoint/2010/main" val="298380299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4A345-3B55-5679-D661-DAA255A88C4D}"/>
              </a:ext>
            </a:extLst>
          </p:cNvPr>
          <p:cNvSpPr/>
          <p:nvPr/>
        </p:nvSpPr>
        <p:spPr>
          <a:xfrm>
            <a:off x="-757855" y="6491790"/>
            <a:ext cx="31289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www.mtde.gov.ps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1405D-8DF5-268B-B381-9F5722BC3E52}"/>
              </a:ext>
            </a:extLst>
          </p:cNvPr>
          <p:cNvSpPr/>
          <p:nvPr/>
        </p:nvSpPr>
        <p:spPr>
          <a:xfrm>
            <a:off x="1445420" y="6493137"/>
            <a:ext cx="1213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info@mtde.gov.ps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8ACD7-6A07-A1AA-C9C4-0390E26E4CF0}"/>
              </a:ext>
            </a:extLst>
          </p:cNvPr>
          <p:cNvSpPr/>
          <p:nvPr/>
        </p:nvSpPr>
        <p:spPr>
          <a:xfrm>
            <a:off x="1900803" y="966162"/>
            <a:ext cx="2735856" cy="23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endParaRPr lang="en-US" sz="800" kern="0" spc="300" dirty="0">
              <a:solidFill>
                <a:sysClr val="window" lastClr="FFFFFF">
                  <a:lumMod val="65000"/>
                </a:sys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B11B7-7B08-9AFC-FD91-729302A37FA7}"/>
              </a:ext>
            </a:extLst>
          </p:cNvPr>
          <p:cNvSpPr txBox="1"/>
          <p:nvPr/>
        </p:nvSpPr>
        <p:spPr>
          <a:xfrm>
            <a:off x="2603893" y="2736244"/>
            <a:ext cx="65793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7200" b="1" dirty="0">
                <a:solidFill>
                  <a:srgbClr val="002060"/>
                </a:solidFill>
                <a:latin typeface="Bahij TheSansArabic ExtraBold" pitchFamily="18" charset="-78"/>
                <a:cs typeface="Bahij TheSansArabic ExtraBold" pitchFamily="18" charset="-78"/>
              </a:rPr>
              <a:t>شكراً لحسن استماعكم</a:t>
            </a:r>
            <a:endParaRPr lang="en-US" sz="7200" b="1" dirty="0">
              <a:solidFill>
                <a:srgbClr val="002060"/>
              </a:solidFill>
              <a:latin typeface="Bahij TheSansArabic ExtraBold" pitchFamily="18" charset="-78"/>
              <a:cs typeface="Bahij TheSansArabic ExtraBold" pitchFamily="18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07BEAC-1615-19DF-7F52-72B422925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1861" y="1839850"/>
            <a:ext cx="7085327" cy="6654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D11F63-5C95-5137-3A1E-A21C0A7D7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11443">
            <a:off x="1274720" y="-6782855"/>
            <a:ext cx="12789763" cy="120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3435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481" y="1265613"/>
            <a:ext cx="2696799" cy="2696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57855" y="6491790"/>
            <a:ext cx="31289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www.mtde.gov.ps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5420" y="6493137"/>
            <a:ext cx="1213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info@mtde.gov.ps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034B4F-6C4F-1BE3-C1C3-1703C4AE0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41861" y="1897908"/>
            <a:ext cx="7085327" cy="665404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42566F-9F11-491F-7C9D-86FA08A16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11443">
            <a:off x="542726" y="-7869782"/>
            <a:ext cx="12789763" cy="120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7234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57855" y="6491790"/>
            <a:ext cx="31289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www.mtde.gov.ps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5420" y="6493137"/>
            <a:ext cx="1213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info@mtde.gov.ps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3308C-DEB6-3B80-A900-F04E8CE99A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04" y="119990"/>
            <a:ext cx="1027677" cy="10276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BC2A94-426E-8AAF-1795-96C40C12F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74474">
            <a:off x="5720574" y="-3016490"/>
            <a:ext cx="6136694" cy="576315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pSp>
        <p:nvGrpSpPr>
          <p:cNvPr id="8" name="Group 2"/>
          <p:cNvGrpSpPr/>
          <p:nvPr/>
        </p:nvGrpSpPr>
        <p:grpSpPr>
          <a:xfrm rot="-10800000">
            <a:off x="4503682" y="1118232"/>
            <a:ext cx="8152123" cy="2152030"/>
            <a:chOff x="0" y="-38100"/>
            <a:chExt cx="3375152" cy="890987"/>
          </a:xfrm>
        </p:grpSpPr>
        <p:sp>
          <p:nvSpPr>
            <p:cNvPr id="9" name="Freeform 3"/>
            <p:cNvSpPr/>
            <p:nvPr/>
          </p:nvSpPr>
          <p:spPr>
            <a:xfrm>
              <a:off x="192025" y="426494"/>
              <a:ext cx="1979391" cy="426393"/>
            </a:xfrm>
            <a:custGeom>
              <a:avLst/>
              <a:gdLst/>
              <a:ahLst/>
              <a:cxnLst/>
              <a:rect l="l" t="t" r="r" b="b"/>
              <a:pathLst>
                <a:path w="3489453" h="676103">
                  <a:moveTo>
                    <a:pt x="3286253" y="0"/>
                  </a:moveTo>
                  <a:lnTo>
                    <a:pt x="0" y="0"/>
                  </a:lnTo>
                  <a:lnTo>
                    <a:pt x="0" y="676103"/>
                  </a:lnTo>
                  <a:lnTo>
                    <a:pt x="3286253" y="676103"/>
                  </a:lnTo>
                  <a:lnTo>
                    <a:pt x="3489453" y="338051"/>
                  </a:lnTo>
                  <a:lnTo>
                    <a:pt x="3286253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38100"/>
              <a:ext cx="3375152" cy="714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5"/>
          <p:cNvGrpSpPr/>
          <p:nvPr/>
        </p:nvGrpSpPr>
        <p:grpSpPr>
          <a:xfrm rot="-10800000">
            <a:off x="4218302" y="2828254"/>
            <a:ext cx="7236921" cy="1048038"/>
            <a:chOff x="0" y="-38100"/>
            <a:chExt cx="5184810" cy="691241"/>
          </a:xfrm>
        </p:grpSpPr>
        <p:sp>
          <p:nvSpPr>
            <p:cNvPr id="12" name="Freeform 6"/>
            <p:cNvSpPr/>
            <p:nvPr/>
          </p:nvSpPr>
          <p:spPr>
            <a:xfrm>
              <a:off x="1" y="0"/>
              <a:ext cx="4636086" cy="653141"/>
            </a:xfrm>
            <a:custGeom>
              <a:avLst/>
              <a:gdLst/>
              <a:ahLst/>
              <a:cxnLst/>
              <a:rect l="l" t="t" r="r" b="b"/>
              <a:pathLst>
                <a:path w="5299110" h="653141">
                  <a:moveTo>
                    <a:pt x="5095910" y="0"/>
                  </a:moveTo>
                  <a:lnTo>
                    <a:pt x="0" y="0"/>
                  </a:lnTo>
                  <a:lnTo>
                    <a:pt x="0" y="653141"/>
                  </a:lnTo>
                  <a:lnTo>
                    <a:pt x="5095910" y="653141"/>
                  </a:lnTo>
                  <a:lnTo>
                    <a:pt x="5299110" y="326570"/>
                  </a:lnTo>
                  <a:lnTo>
                    <a:pt x="5095910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-38100"/>
              <a:ext cx="5184810" cy="691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0"/>
          <p:cNvSpPr txBox="1"/>
          <p:nvPr/>
        </p:nvSpPr>
        <p:spPr>
          <a:xfrm rot="10800000">
            <a:off x="7177911" y="6056705"/>
            <a:ext cx="7861050" cy="104803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0" name="AutoShape 14"/>
          <p:cNvSpPr/>
          <p:nvPr/>
        </p:nvSpPr>
        <p:spPr>
          <a:xfrm>
            <a:off x="17675977" y="961707"/>
            <a:ext cx="3956611" cy="0"/>
          </a:xfrm>
          <a:prstGeom prst="line">
            <a:avLst/>
          </a:prstGeom>
          <a:ln w="38100" cap="flat">
            <a:solidFill>
              <a:srgbClr val="2B48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15"/>
          <p:cNvSpPr/>
          <p:nvPr/>
        </p:nvSpPr>
        <p:spPr>
          <a:xfrm rot="5400000">
            <a:off x="16429362" y="8884328"/>
            <a:ext cx="455966" cy="1203911"/>
          </a:xfrm>
          <a:custGeom>
            <a:avLst/>
            <a:gdLst/>
            <a:ahLst/>
            <a:cxnLst/>
            <a:rect l="l" t="t" r="r" b="b"/>
            <a:pathLst>
              <a:path w="455966" h="1203911">
                <a:moveTo>
                  <a:pt x="0" y="0"/>
                </a:moveTo>
                <a:lnTo>
                  <a:pt x="455966" y="0"/>
                </a:lnTo>
                <a:lnTo>
                  <a:pt x="455966" y="1203910"/>
                </a:lnTo>
                <a:lnTo>
                  <a:pt x="0" y="120391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17"/>
          <p:cNvSpPr txBox="1"/>
          <p:nvPr/>
        </p:nvSpPr>
        <p:spPr>
          <a:xfrm>
            <a:off x="11455224" y="4902329"/>
            <a:ext cx="379103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  <a:spcBef>
                <a:spcPct val="0"/>
              </a:spcBef>
            </a:pPr>
            <a:r>
              <a:rPr lang="ar-EG" sz="3000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قطاع الاتصالات </a:t>
            </a:r>
          </a:p>
        </p:txBody>
      </p:sp>
      <p:sp>
        <p:nvSpPr>
          <p:cNvPr id="24" name="TextBox 18"/>
          <p:cNvSpPr txBox="1"/>
          <p:nvPr/>
        </p:nvSpPr>
        <p:spPr>
          <a:xfrm>
            <a:off x="10580476" y="6551841"/>
            <a:ext cx="466578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  <a:spcBef>
                <a:spcPct val="0"/>
              </a:spcBef>
            </a:pPr>
            <a:r>
              <a:rPr lang="ar-EG" sz="3000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قطاع تكنولوجيا المعلومات </a:t>
            </a:r>
          </a:p>
        </p:txBody>
      </p:sp>
      <p:sp>
        <p:nvSpPr>
          <p:cNvPr id="25" name="TextBox 19"/>
          <p:cNvSpPr txBox="1"/>
          <p:nvPr/>
        </p:nvSpPr>
        <p:spPr>
          <a:xfrm>
            <a:off x="11021787" y="8467889"/>
            <a:ext cx="422447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  <a:spcBef>
                <a:spcPct val="0"/>
              </a:spcBef>
            </a:pPr>
            <a:r>
              <a:rPr lang="ar-EG" sz="3000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قطاع البريد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9743" y="1310007"/>
            <a:ext cx="323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محاور العرض </a:t>
            </a:r>
            <a:endParaRPr lang="en-US" sz="36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39657" y="2951581"/>
            <a:ext cx="59171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4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قطاع الاتصالات والتحديات التي يواجها </a:t>
            </a:r>
            <a:endParaRPr lang="en-US" sz="34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27" name="Group 5"/>
          <p:cNvGrpSpPr/>
          <p:nvPr/>
        </p:nvGrpSpPr>
        <p:grpSpPr>
          <a:xfrm rot="-10800000">
            <a:off x="4833257" y="3987723"/>
            <a:ext cx="6621966" cy="1048038"/>
            <a:chOff x="0" y="-38100"/>
            <a:chExt cx="6430449" cy="691241"/>
          </a:xfrm>
        </p:grpSpPr>
        <p:sp>
          <p:nvSpPr>
            <p:cNvPr id="28" name="Freeform 6"/>
            <p:cNvSpPr/>
            <p:nvPr/>
          </p:nvSpPr>
          <p:spPr>
            <a:xfrm>
              <a:off x="2" y="0"/>
              <a:ext cx="6430447" cy="653141"/>
            </a:xfrm>
            <a:custGeom>
              <a:avLst/>
              <a:gdLst/>
              <a:ahLst/>
              <a:cxnLst/>
              <a:rect l="l" t="t" r="r" b="b"/>
              <a:pathLst>
                <a:path w="5299110" h="653141">
                  <a:moveTo>
                    <a:pt x="5095910" y="0"/>
                  </a:moveTo>
                  <a:lnTo>
                    <a:pt x="0" y="0"/>
                  </a:lnTo>
                  <a:lnTo>
                    <a:pt x="0" y="653141"/>
                  </a:lnTo>
                  <a:lnTo>
                    <a:pt x="5095910" y="653141"/>
                  </a:lnTo>
                  <a:lnTo>
                    <a:pt x="5299110" y="326570"/>
                  </a:lnTo>
                  <a:lnTo>
                    <a:pt x="5095910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29" name="TextBox 7"/>
            <p:cNvSpPr txBox="1"/>
            <p:nvPr/>
          </p:nvSpPr>
          <p:spPr>
            <a:xfrm>
              <a:off x="0" y="-38100"/>
              <a:ext cx="5184810" cy="691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792686" y="4111050"/>
            <a:ext cx="436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قطاع تكنولوجيا المعلومات </a:t>
            </a:r>
            <a:endParaRPr lang="en-US" sz="36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31" name="Group 5"/>
          <p:cNvGrpSpPr/>
          <p:nvPr/>
        </p:nvGrpSpPr>
        <p:grpSpPr>
          <a:xfrm rot="-10800000">
            <a:off x="4833256" y="5175941"/>
            <a:ext cx="6621965" cy="1048038"/>
            <a:chOff x="0" y="-38100"/>
            <a:chExt cx="7076928" cy="691241"/>
          </a:xfrm>
        </p:grpSpPr>
        <p:sp>
          <p:nvSpPr>
            <p:cNvPr id="32" name="Freeform 6"/>
            <p:cNvSpPr/>
            <p:nvPr/>
          </p:nvSpPr>
          <p:spPr>
            <a:xfrm>
              <a:off x="2" y="0"/>
              <a:ext cx="7076926" cy="653141"/>
            </a:xfrm>
            <a:custGeom>
              <a:avLst/>
              <a:gdLst/>
              <a:ahLst/>
              <a:cxnLst/>
              <a:rect l="l" t="t" r="r" b="b"/>
              <a:pathLst>
                <a:path w="5299110" h="653141">
                  <a:moveTo>
                    <a:pt x="5095910" y="0"/>
                  </a:moveTo>
                  <a:lnTo>
                    <a:pt x="0" y="0"/>
                  </a:lnTo>
                  <a:lnTo>
                    <a:pt x="0" y="653141"/>
                  </a:lnTo>
                  <a:lnTo>
                    <a:pt x="5095910" y="653141"/>
                  </a:lnTo>
                  <a:lnTo>
                    <a:pt x="5299110" y="326570"/>
                  </a:lnTo>
                  <a:lnTo>
                    <a:pt x="5095910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33" name="TextBox 7"/>
            <p:cNvSpPr txBox="1"/>
            <p:nvPr/>
          </p:nvSpPr>
          <p:spPr>
            <a:xfrm>
              <a:off x="0" y="-38100"/>
              <a:ext cx="5184810" cy="691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920098" y="5299268"/>
            <a:ext cx="323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قطاع البريد </a:t>
            </a:r>
            <a:endParaRPr lang="en-US" sz="36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30667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57855" y="6491790"/>
            <a:ext cx="31289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www.mtde.gov.ps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5420" y="6493137"/>
            <a:ext cx="1213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info@mtde.gov.ps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867530-89EA-467C-8DB3-40B9BC0BFD87}"/>
              </a:ext>
            </a:extLst>
          </p:cNvPr>
          <p:cNvSpPr/>
          <p:nvPr/>
        </p:nvSpPr>
        <p:spPr>
          <a:xfrm>
            <a:off x="1900803" y="966162"/>
            <a:ext cx="2735856" cy="23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endParaRPr lang="en-US" sz="800" kern="0" spc="300" dirty="0">
              <a:solidFill>
                <a:sysClr val="window" lastClr="FFFFFF">
                  <a:lumMod val="65000"/>
                </a:sys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6576B-4F45-058C-C5A9-54F5EC8D5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04" y="119990"/>
            <a:ext cx="1027677" cy="1027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8992B5-FF62-F3CE-3C01-CEDEEBD1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74474">
            <a:off x="5720574" y="-3016490"/>
            <a:ext cx="6136694" cy="576315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pSp>
        <p:nvGrpSpPr>
          <p:cNvPr id="28" name="Group 3"/>
          <p:cNvGrpSpPr/>
          <p:nvPr/>
        </p:nvGrpSpPr>
        <p:grpSpPr>
          <a:xfrm>
            <a:off x="160699" y="1201804"/>
            <a:ext cx="3722257" cy="4417747"/>
            <a:chOff x="0" y="0"/>
            <a:chExt cx="8308405" cy="10691528"/>
          </a:xfrm>
        </p:grpSpPr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08405" cy="10691528"/>
            </a:xfrm>
            <a:prstGeom prst="rect">
              <a:avLst/>
            </a:prstGeom>
          </p:spPr>
        </p:pic>
      </p:grpSp>
      <p:sp>
        <p:nvSpPr>
          <p:cNvPr id="30" name="AutoShape 5"/>
          <p:cNvSpPr/>
          <p:nvPr/>
        </p:nvSpPr>
        <p:spPr>
          <a:xfrm>
            <a:off x="17675977" y="961707"/>
            <a:ext cx="3956611" cy="0"/>
          </a:xfrm>
          <a:prstGeom prst="line">
            <a:avLst/>
          </a:prstGeom>
          <a:ln w="38100" cap="flat">
            <a:solidFill>
              <a:srgbClr val="2B485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1" name="Group 6"/>
          <p:cNvGrpSpPr/>
          <p:nvPr/>
        </p:nvGrpSpPr>
        <p:grpSpPr>
          <a:xfrm rot="-10800000">
            <a:off x="4636657" y="1083983"/>
            <a:ext cx="7420038" cy="1669578"/>
            <a:chOff x="0" y="-38100"/>
            <a:chExt cx="2418659" cy="691241"/>
          </a:xfrm>
        </p:grpSpPr>
        <p:sp>
          <p:nvSpPr>
            <p:cNvPr id="32" name="Freeform 7"/>
            <p:cNvSpPr/>
            <p:nvPr/>
          </p:nvSpPr>
          <p:spPr>
            <a:xfrm>
              <a:off x="0" y="0"/>
              <a:ext cx="2418659" cy="653141"/>
            </a:xfrm>
            <a:custGeom>
              <a:avLst/>
              <a:gdLst/>
              <a:ahLst/>
              <a:cxnLst/>
              <a:rect l="l" t="t" r="r" b="b"/>
              <a:pathLst>
                <a:path w="2418659" h="653141">
                  <a:moveTo>
                    <a:pt x="2215459" y="0"/>
                  </a:moveTo>
                  <a:lnTo>
                    <a:pt x="0" y="0"/>
                  </a:lnTo>
                  <a:lnTo>
                    <a:pt x="0" y="653141"/>
                  </a:lnTo>
                  <a:lnTo>
                    <a:pt x="2215459" y="653141"/>
                  </a:lnTo>
                  <a:lnTo>
                    <a:pt x="2418659" y="326570"/>
                  </a:lnTo>
                  <a:lnTo>
                    <a:pt x="2215459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33" name="TextBox 8"/>
            <p:cNvSpPr txBox="1"/>
            <p:nvPr/>
          </p:nvSpPr>
          <p:spPr>
            <a:xfrm>
              <a:off x="0" y="-38100"/>
              <a:ext cx="2304359" cy="691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10"/>
          <p:cNvSpPr txBox="1"/>
          <p:nvPr/>
        </p:nvSpPr>
        <p:spPr>
          <a:xfrm>
            <a:off x="9775128" y="1774217"/>
            <a:ext cx="7484172" cy="8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420"/>
              </a:lnSpc>
              <a:spcBef>
                <a:spcPct val="0"/>
              </a:spcBef>
            </a:pPr>
            <a:endParaRPr lang="ar-EG" sz="5300" dirty="0">
              <a:solidFill>
                <a:srgbClr val="FFFFFF"/>
              </a:solidFill>
              <a:latin typeface="FS Albert Arabic"/>
              <a:ea typeface="FS Albert Arabic"/>
              <a:cs typeface="FS Albert Arabic"/>
              <a:sym typeface="FS Albert Arabic"/>
              <a:rtl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25549" y="2868721"/>
            <a:ext cx="53267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endParaRPr lang="ar-JO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الضفة: </a:t>
            </a:r>
          </a:p>
          <a:p>
            <a:pPr marL="285750" indent="-285750" algn="just" rtl="1">
              <a:buFontTx/>
              <a:buChar char="-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السوق مستباح من الشركات الاسرائيلية دون رقابة أو ترخيص. </a:t>
            </a:r>
          </a:p>
          <a:p>
            <a:pPr marL="285750" indent="-285750" algn="just" rtl="1">
              <a:buFontTx/>
              <a:buChar char="-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حرمان فلسطين من الترددات. </a:t>
            </a:r>
          </a:p>
          <a:p>
            <a:pPr marL="285750" indent="-285750" algn="just" rtl="1">
              <a:buFontTx/>
              <a:buChar char="-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شروط مجحفة للوصول للمناطق (ج).</a:t>
            </a:r>
          </a:p>
          <a:p>
            <a:pPr marL="285750" indent="-285750" algn="just" rtl="1">
              <a:buFontTx/>
              <a:buChar char="-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منع إقابة الأبراج وادخال المعدات. 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 algn="just" rtl="1">
              <a:buFontTx/>
              <a:buChar char="-"/>
            </a:pPr>
            <a:endParaRPr lang="ar-JO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قطاع غزة: </a:t>
            </a:r>
          </a:p>
          <a:p>
            <a:pPr marL="285750" indent="-285750" algn="just" rtl="1">
              <a:buFontTx/>
              <a:buChar char="-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الخدمات محصورة على الجيل الثاني فقط. </a:t>
            </a:r>
          </a:p>
          <a:p>
            <a:pPr marL="285750" indent="-285750" algn="just" rtl="1">
              <a:buFontTx/>
              <a:buChar char="-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منع ادخال معدات الصيانة والتوسعة. </a:t>
            </a:r>
          </a:p>
          <a:p>
            <a:pPr marL="285750" indent="-285750" algn="just" rtl="1">
              <a:buFontTx/>
              <a:buChar char="-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ضعف البنية التحتية بسبب الحصار والدمار. 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59487" y="1272595"/>
            <a:ext cx="6125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الاتصالات في فلسطين: بنية تحتية مستهدفة ومستقبل مجهول» </a:t>
            </a:r>
            <a:endParaRPr lang="en-US" sz="36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563623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57855" y="6491790"/>
            <a:ext cx="31289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www.mtde.gov.ps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4693" y="6493137"/>
            <a:ext cx="11352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info@mtde.gov.ps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867530-89EA-467C-8DB3-40B9BC0BFD87}"/>
              </a:ext>
            </a:extLst>
          </p:cNvPr>
          <p:cNvSpPr/>
          <p:nvPr/>
        </p:nvSpPr>
        <p:spPr>
          <a:xfrm>
            <a:off x="1900803" y="966162"/>
            <a:ext cx="2735856" cy="25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endParaRPr lang="en-US" sz="800" kern="0" spc="300" dirty="0">
              <a:solidFill>
                <a:sysClr val="window" lastClr="FFFFFF">
                  <a:lumMod val="65000"/>
                </a:sys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6576B-4F45-058C-C5A9-54F5EC8D5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04" y="119990"/>
            <a:ext cx="1027677" cy="1027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992B5-FF62-F3CE-3C01-CEDEEBD1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74474">
            <a:off x="5720574" y="-3016490"/>
            <a:ext cx="6136694" cy="576315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0" name="AutoShape 5"/>
          <p:cNvSpPr/>
          <p:nvPr/>
        </p:nvSpPr>
        <p:spPr>
          <a:xfrm>
            <a:off x="17675977" y="961707"/>
            <a:ext cx="3956611" cy="0"/>
          </a:xfrm>
          <a:prstGeom prst="line">
            <a:avLst/>
          </a:prstGeom>
          <a:ln w="38100" cap="flat">
            <a:solidFill>
              <a:srgbClr val="2B485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6"/>
          <p:cNvGrpSpPr/>
          <p:nvPr/>
        </p:nvGrpSpPr>
        <p:grpSpPr>
          <a:xfrm rot="-10800000">
            <a:off x="4636657" y="1083983"/>
            <a:ext cx="7420038" cy="1669578"/>
            <a:chOff x="0" y="-38100"/>
            <a:chExt cx="2418659" cy="691241"/>
          </a:xfrm>
        </p:grpSpPr>
        <p:sp>
          <p:nvSpPr>
            <p:cNvPr id="12" name="Freeform 7"/>
            <p:cNvSpPr/>
            <p:nvPr/>
          </p:nvSpPr>
          <p:spPr>
            <a:xfrm>
              <a:off x="0" y="0"/>
              <a:ext cx="2418659" cy="653141"/>
            </a:xfrm>
            <a:custGeom>
              <a:avLst/>
              <a:gdLst/>
              <a:ahLst/>
              <a:cxnLst/>
              <a:rect l="l" t="t" r="r" b="b"/>
              <a:pathLst>
                <a:path w="2418659" h="653141">
                  <a:moveTo>
                    <a:pt x="2215459" y="0"/>
                  </a:moveTo>
                  <a:lnTo>
                    <a:pt x="0" y="0"/>
                  </a:lnTo>
                  <a:lnTo>
                    <a:pt x="0" y="653141"/>
                  </a:lnTo>
                  <a:lnTo>
                    <a:pt x="2215459" y="653141"/>
                  </a:lnTo>
                  <a:lnTo>
                    <a:pt x="2418659" y="326570"/>
                  </a:lnTo>
                  <a:lnTo>
                    <a:pt x="2215459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13" name="TextBox 8"/>
            <p:cNvSpPr txBox="1"/>
            <p:nvPr/>
          </p:nvSpPr>
          <p:spPr>
            <a:xfrm>
              <a:off x="0" y="-38100"/>
              <a:ext cx="2304359" cy="691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sp>
        <p:nvSpPr>
          <p:cNvPr id="14" name="TextBox 10"/>
          <p:cNvSpPr txBox="1"/>
          <p:nvPr/>
        </p:nvSpPr>
        <p:spPr>
          <a:xfrm>
            <a:off x="9775128" y="1774217"/>
            <a:ext cx="7484172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420"/>
              </a:lnSpc>
              <a:spcBef>
                <a:spcPct val="0"/>
              </a:spcBef>
            </a:pPr>
            <a:endParaRPr lang="ar-EG" sz="5300" dirty="0">
              <a:solidFill>
                <a:srgbClr val="FFFFFF"/>
              </a:solidFill>
              <a:latin typeface="Simplified Arabic" panose="02020603050405020304" pitchFamily="18" charset="-78"/>
              <a:ea typeface="FS Albert Arabic"/>
              <a:cs typeface="Simplified Arabic" panose="02020603050405020304" pitchFamily="18" charset="-78"/>
              <a:sym typeface="FS Albert Arabic"/>
              <a:rtl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6656" y="1365622"/>
            <a:ext cx="7161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solidFill>
                  <a:schemeClr val="bg1">
                    <a:lumMod val="9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قطاع الاتصالات الفلسطيني تحت الحصار: «أرقام وحقائق»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8156956" y="2959757"/>
            <a:ext cx="2975501" cy="3382985"/>
            <a:chOff x="0" y="0"/>
            <a:chExt cx="1158628" cy="14337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8628" cy="1433761"/>
            </a:xfrm>
            <a:custGeom>
              <a:avLst/>
              <a:gdLst/>
              <a:ahLst/>
              <a:cxnLst/>
              <a:rect l="l" t="t" r="r" b="b"/>
              <a:pathLst>
                <a:path w="1158628" h="1433761">
                  <a:moveTo>
                    <a:pt x="0" y="0"/>
                  </a:moveTo>
                  <a:lnTo>
                    <a:pt x="1158628" y="0"/>
                  </a:lnTo>
                  <a:lnTo>
                    <a:pt x="1158628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158628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2659"/>
                </a:lnSpc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just" rtl="1">
                <a:lnSpc>
                  <a:spcPts val="2659"/>
                </a:lnSpc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just" rtl="1">
                <a:lnSpc>
                  <a:spcPts val="2659"/>
                </a:lnSpc>
              </a:pPr>
              <a:endParaRPr lang="ar-EG" sz="1899" b="1" dirty="0">
                <a:solidFill>
                  <a:srgbClr val="000000"/>
                </a:solidFill>
                <a:latin typeface="Simplified Arabic" panose="02020603050405020304" pitchFamily="18" charset="-78"/>
                <a:ea typeface="Almarai Bold"/>
                <a:cs typeface="Simplified Arabic" panose="02020603050405020304" pitchFamily="18" charset="-78"/>
                <a:sym typeface="Almarai Bold"/>
                <a:rtl/>
              </a:endParaRPr>
            </a:p>
          </p:txBody>
        </p:sp>
      </p:grpSp>
      <p:grpSp>
        <p:nvGrpSpPr>
          <p:cNvPr id="20" name="Group 17"/>
          <p:cNvGrpSpPr/>
          <p:nvPr/>
        </p:nvGrpSpPr>
        <p:grpSpPr>
          <a:xfrm>
            <a:off x="4775127" y="2926532"/>
            <a:ext cx="2975501" cy="3382985"/>
            <a:chOff x="0" y="0"/>
            <a:chExt cx="1158628" cy="1433761"/>
          </a:xfrm>
        </p:grpSpPr>
        <p:sp>
          <p:nvSpPr>
            <p:cNvPr id="21" name="Freeform 18"/>
            <p:cNvSpPr/>
            <p:nvPr/>
          </p:nvSpPr>
          <p:spPr>
            <a:xfrm>
              <a:off x="0" y="0"/>
              <a:ext cx="1158628" cy="1433761"/>
            </a:xfrm>
            <a:custGeom>
              <a:avLst/>
              <a:gdLst/>
              <a:ahLst/>
              <a:cxnLst/>
              <a:rect l="l" t="t" r="r" b="b"/>
              <a:pathLst>
                <a:path w="1158628" h="1433761">
                  <a:moveTo>
                    <a:pt x="0" y="0"/>
                  </a:moveTo>
                  <a:lnTo>
                    <a:pt x="1158628" y="0"/>
                  </a:lnTo>
                  <a:lnTo>
                    <a:pt x="1158628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22" name="TextBox 19"/>
            <p:cNvSpPr txBox="1"/>
            <p:nvPr/>
          </p:nvSpPr>
          <p:spPr>
            <a:xfrm>
              <a:off x="0" y="-38100"/>
              <a:ext cx="1158628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2659"/>
                </a:lnSpc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just" rtl="1">
                <a:lnSpc>
                  <a:spcPts val="2659"/>
                </a:lnSpc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just" rtl="1">
                <a:lnSpc>
                  <a:spcPts val="2659"/>
                </a:lnSpc>
              </a:pPr>
              <a:endParaRPr lang="ar-EG" sz="1899" b="1" dirty="0">
                <a:solidFill>
                  <a:srgbClr val="000000"/>
                </a:solidFill>
                <a:latin typeface="Simplified Arabic" panose="02020603050405020304" pitchFamily="18" charset="-78"/>
                <a:ea typeface="Almarai Bold"/>
                <a:cs typeface="Simplified Arabic" panose="02020603050405020304" pitchFamily="18" charset="-78"/>
                <a:sym typeface="Almarai Bold"/>
                <a:rtl/>
              </a:endParaRPr>
            </a:p>
          </p:txBody>
        </p:sp>
      </p:grpSp>
      <p:grpSp>
        <p:nvGrpSpPr>
          <p:cNvPr id="23" name="Group 17"/>
          <p:cNvGrpSpPr/>
          <p:nvPr/>
        </p:nvGrpSpPr>
        <p:grpSpPr>
          <a:xfrm>
            <a:off x="1171463" y="2959756"/>
            <a:ext cx="2975501" cy="3382985"/>
            <a:chOff x="0" y="0"/>
            <a:chExt cx="1158628" cy="1433761"/>
          </a:xfrm>
        </p:grpSpPr>
        <p:sp>
          <p:nvSpPr>
            <p:cNvPr id="24" name="Freeform 18"/>
            <p:cNvSpPr/>
            <p:nvPr/>
          </p:nvSpPr>
          <p:spPr>
            <a:xfrm>
              <a:off x="0" y="0"/>
              <a:ext cx="1158628" cy="1433761"/>
            </a:xfrm>
            <a:custGeom>
              <a:avLst/>
              <a:gdLst/>
              <a:ahLst/>
              <a:cxnLst/>
              <a:rect l="l" t="t" r="r" b="b"/>
              <a:pathLst>
                <a:path w="1158628" h="1433761">
                  <a:moveTo>
                    <a:pt x="0" y="0"/>
                  </a:moveTo>
                  <a:lnTo>
                    <a:pt x="1158628" y="0"/>
                  </a:lnTo>
                  <a:lnTo>
                    <a:pt x="1158628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25" name="TextBox 19"/>
            <p:cNvSpPr txBox="1"/>
            <p:nvPr/>
          </p:nvSpPr>
          <p:spPr>
            <a:xfrm>
              <a:off x="0" y="-38100"/>
              <a:ext cx="1158628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2659"/>
                </a:lnSpc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just" rtl="1">
                <a:lnSpc>
                  <a:spcPts val="2659"/>
                </a:lnSpc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just" rtl="1">
                <a:lnSpc>
                  <a:spcPts val="2659"/>
                </a:lnSpc>
              </a:pPr>
              <a:endParaRPr lang="ar-EG" sz="1899" b="1" dirty="0">
                <a:solidFill>
                  <a:srgbClr val="000000"/>
                </a:solidFill>
                <a:latin typeface="Simplified Arabic" panose="02020603050405020304" pitchFamily="18" charset="-78"/>
                <a:ea typeface="Almarai Bold"/>
                <a:cs typeface="Simplified Arabic" panose="02020603050405020304" pitchFamily="18" charset="-78"/>
                <a:sym typeface="Almarai Bold"/>
                <a:rtl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78791" y="3120631"/>
            <a:ext cx="249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تأثير الحرب على البنية التحتية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1207" y="3165757"/>
            <a:ext cx="225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خسائر المالية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55007" y="3120631"/>
            <a:ext cx="225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الخدمات المتأثرة 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51172" y="3964627"/>
            <a:ext cx="294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Low" rtl="1">
              <a:buFontTx/>
              <a:buChar char="-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يواجه قطاع الاتصالات عجراً كبير حيث كان التدمير كالتالي: </a:t>
            </a:r>
          </a:p>
          <a:p>
            <a:pPr marL="285750" indent="-285750" algn="justLow" rtl="1">
              <a:buFontTx/>
              <a:buChar char="-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- 80% من شبكات المحمول والانترنت تضررت. </a:t>
            </a:r>
          </a:p>
          <a:p>
            <a:pPr marL="285750" indent="-285750" algn="justLow" rtl="1">
              <a:buFontTx/>
              <a:buChar char="-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100% من شبكات 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Wi-Fi</a:t>
            </a: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والمحطات الاذاعية دمرت تماماً 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2569" y="4014103"/>
            <a:ext cx="2975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Low" rtl="1">
              <a:buFontTx/>
              <a:buChar char="-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خسائر القطاع بلغت 500 مليون دولار مباشرة وغير مباشرة تتمثل في: </a:t>
            </a:r>
          </a:p>
          <a:p>
            <a:pPr marL="285750" indent="-285750" algn="justLow" rtl="1">
              <a:buFontTx/>
              <a:buChar char="-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2100 مليون دولار لشبكات الاتصالات. </a:t>
            </a:r>
          </a:p>
          <a:p>
            <a:pPr marL="285750" indent="-285750" algn="justLow" rtl="1">
              <a:buFontTx/>
              <a:buChar char="-"/>
            </a:pP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242,1</a:t>
            </a: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مليون دولار للانترنت 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42411" y="3964627"/>
            <a:ext cx="2255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تأثرت القطاعات التالية بسبب انطقاع الاتصالات: </a:t>
            </a:r>
          </a:p>
          <a:p>
            <a:pPr marL="342900" indent="-342900" algn="justLow" rtl="1">
              <a:buAutoNum type="arabicPeriod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التعليم. </a:t>
            </a:r>
          </a:p>
          <a:p>
            <a:pPr marL="342900" indent="-342900" algn="justLow" rtl="1">
              <a:buAutoNum type="arabicPeriod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الصحة. </a:t>
            </a:r>
          </a:p>
          <a:p>
            <a:pPr marL="342900" indent="-342900" algn="justLow" rtl="1">
              <a:buAutoNum type="arabicPeriod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التجارة.</a:t>
            </a:r>
          </a:p>
          <a:p>
            <a:pPr marL="342900" indent="-342900" algn="justLow" rtl="1">
              <a:buAutoNum type="arabicPeriod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البنوك.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469146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57855" y="6491790"/>
            <a:ext cx="31289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www.mtde.gov.ps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5420" y="6493137"/>
            <a:ext cx="1213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info@mtde.gov.ps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867530-89EA-467C-8DB3-40B9BC0BFD87}"/>
              </a:ext>
            </a:extLst>
          </p:cNvPr>
          <p:cNvSpPr/>
          <p:nvPr/>
        </p:nvSpPr>
        <p:spPr>
          <a:xfrm>
            <a:off x="1900803" y="966162"/>
            <a:ext cx="2735856" cy="23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endParaRPr lang="en-US" sz="800" kern="0" spc="300" dirty="0">
              <a:solidFill>
                <a:sysClr val="window" lastClr="FFFFFF">
                  <a:lumMod val="65000"/>
                </a:sys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6576B-4F45-058C-C5A9-54F5EC8D5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04" y="119990"/>
            <a:ext cx="1027677" cy="1027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992B5-FF62-F3CE-3C01-CEDEEBD1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74474">
            <a:off x="6110223" y="-2879099"/>
            <a:ext cx="6136694" cy="576315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0" name="AutoShape 5"/>
          <p:cNvSpPr/>
          <p:nvPr/>
        </p:nvSpPr>
        <p:spPr>
          <a:xfrm>
            <a:off x="17675977" y="961707"/>
            <a:ext cx="3956611" cy="0"/>
          </a:xfrm>
          <a:prstGeom prst="line">
            <a:avLst/>
          </a:prstGeom>
          <a:ln w="38100" cap="flat">
            <a:solidFill>
              <a:srgbClr val="2B485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6"/>
          <p:cNvGrpSpPr/>
          <p:nvPr/>
        </p:nvGrpSpPr>
        <p:grpSpPr>
          <a:xfrm rot="-10800000">
            <a:off x="4636657" y="1083981"/>
            <a:ext cx="7420038" cy="1020589"/>
            <a:chOff x="0" y="-38100"/>
            <a:chExt cx="2418659" cy="691241"/>
          </a:xfrm>
        </p:grpSpPr>
        <p:sp>
          <p:nvSpPr>
            <p:cNvPr id="12" name="Freeform 7"/>
            <p:cNvSpPr/>
            <p:nvPr/>
          </p:nvSpPr>
          <p:spPr>
            <a:xfrm>
              <a:off x="0" y="0"/>
              <a:ext cx="2418659" cy="653141"/>
            </a:xfrm>
            <a:custGeom>
              <a:avLst/>
              <a:gdLst/>
              <a:ahLst/>
              <a:cxnLst/>
              <a:rect l="l" t="t" r="r" b="b"/>
              <a:pathLst>
                <a:path w="2418659" h="653141">
                  <a:moveTo>
                    <a:pt x="2215459" y="0"/>
                  </a:moveTo>
                  <a:lnTo>
                    <a:pt x="0" y="0"/>
                  </a:lnTo>
                  <a:lnTo>
                    <a:pt x="0" y="653141"/>
                  </a:lnTo>
                  <a:lnTo>
                    <a:pt x="2215459" y="653141"/>
                  </a:lnTo>
                  <a:lnTo>
                    <a:pt x="2418659" y="326570"/>
                  </a:lnTo>
                  <a:lnTo>
                    <a:pt x="2215459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13" name="TextBox 8"/>
            <p:cNvSpPr txBox="1"/>
            <p:nvPr/>
          </p:nvSpPr>
          <p:spPr>
            <a:xfrm>
              <a:off x="0" y="-38100"/>
              <a:ext cx="2304359" cy="691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47008" y="1250045"/>
            <a:ext cx="685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b="1" dirty="0">
                <a:solidFill>
                  <a:schemeClr val="bg1">
                    <a:lumMod val="9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قطاع الاتصالات: التحديات والفرص 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40493" y="2617666"/>
            <a:ext cx="685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000" b="1" dirty="0">
                <a:solidFill>
                  <a:schemeClr val="bg1">
                    <a:lumMod val="9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التحديات التي تواجه السكان 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48" name="Group 17"/>
          <p:cNvGrpSpPr/>
          <p:nvPr/>
        </p:nvGrpSpPr>
        <p:grpSpPr>
          <a:xfrm>
            <a:off x="9094151" y="2321862"/>
            <a:ext cx="2962544" cy="3836815"/>
            <a:chOff x="-23011" y="-38100"/>
            <a:chExt cx="1181639" cy="1471861"/>
          </a:xfrm>
        </p:grpSpPr>
        <p:sp>
          <p:nvSpPr>
            <p:cNvPr id="49" name="Freeform 18"/>
            <p:cNvSpPr/>
            <p:nvPr/>
          </p:nvSpPr>
          <p:spPr>
            <a:xfrm>
              <a:off x="-23011" y="0"/>
              <a:ext cx="1181639" cy="1433761"/>
            </a:xfrm>
            <a:custGeom>
              <a:avLst/>
              <a:gdLst/>
              <a:ahLst/>
              <a:cxnLst/>
              <a:rect l="l" t="t" r="r" b="b"/>
              <a:pathLst>
                <a:path w="1158628" h="1433761">
                  <a:moveTo>
                    <a:pt x="0" y="0"/>
                  </a:moveTo>
                  <a:lnTo>
                    <a:pt x="1158628" y="0"/>
                  </a:lnTo>
                  <a:lnTo>
                    <a:pt x="1158628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50" name="TextBox 19"/>
            <p:cNvSpPr txBox="1"/>
            <p:nvPr/>
          </p:nvSpPr>
          <p:spPr>
            <a:xfrm>
              <a:off x="0" y="-38100"/>
              <a:ext cx="1158628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659"/>
                </a:lnSpc>
              </a:pPr>
              <a:endParaRPr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ctr" rtl="1">
                <a:lnSpc>
                  <a:spcPts val="2659"/>
                </a:lnSpc>
              </a:pPr>
              <a:endParaRPr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ctr" rtl="1">
                <a:lnSpc>
                  <a:spcPts val="2659"/>
                </a:lnSpc>
              </a:pPr>
              <a:endParaRPr lang="ar-EG" sz="1899" b="1" dirty="0">
                <a:solidFill>
                  <a:srgbClr val="000000"/>
                </a:solidFill>
                <a:latin typeface="Simplified Arabic" panose="02020603050405020304" pitchFamily="18" charset="-78"/>
                <a:ea typeface="Almarai Bold"/>
                <a:cs typeface="Simplified Arabic" panose="02020603050405020304" pitchFamily="18" charset="-78"/>
                <a:sym typeface="Almarai Bold"/>
                <a:rtl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227383" y="2495255"/>
            <a:ext cx="297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أولاً: التحديات التي تواجه السكان: 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51" name="Group 17"/>
          <p:cNvGrpSpPr/>
          <p:nvPr/>
        </p:nvGrpSpPr>
        <p:grpSpPr>
          <a:xfrm>
            <a:off x="5786694" y="2349989"/>
            <a:ext cx="2975501" cy="3808688"/>
            <a:chOff x="0" y="-38100"/>
            <a:chExt cx="1158628" cy="1471861"/>
          </a:xfrm>
        </p:grpSpPr>
        <p:sp>
          <p:nvSpPr>
            <p:cNvPr id="52" name="Freeform 18"/>
            <p:cNvSpPr/>
            <p:nvPr/>
          </p:nvSpPr>
          <p:spPr>
            <a:xfrm>
              <a:off x="49185" y="0"/>
              <a:ext cx="1109443" cy="1433761"/>
            </a:xfrm>
            <a:custGeom>
              <a:avLst/>
              <a:gdLst/>
              <a:ahLst/>
              <a:cxnLst/>
              <a:rect l="l" t="t" r="r" b="b"/>
              <a:pathLst>
                <a:path w="1158628" h="1433761">
                  <a:moveTo>
                    <a:pt x="0" y="0"/>
                  </a:moveTo>
                  <a:lnTo>
                    <a:pt x="1158628" y="0"/>
                  </a:lnTo>
                  <a:lnTo>
                    <a:pt x="1158628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53" name="TextBox 19"/>
            <p:cNvSpPr txBox="1"/>
            <p:nvPr/>
          </p:nvSpPr>
          <p:spPr>
            <a:xfrm>
              <a:off x="0" y="-38100"/>
              <a:ext cx="1158628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659"/>
                </a:lnSpc>
              </a:pPr>
              <a:endParaRPr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ctr" rtl="1">
                <a:lnSpc>
                  <a:spcPts val="2659"/>
                </a:lnSpc>
              </a:pPr>
              <a:endParaRPr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ctr" rtl="1">
                <a:lnSpc>
                  <a:spcPts val="2659"/>
                </a:lnSpc>
              </a:pPr>
              <a:endParaRPr lang="ar-EG" sz="1899" b="1" dirty="0">
                <a:solidFill>
                  <a:srgbClr val="000000"/>
                </a:solidFill>
                <a:latin typeface="Simplified Arabic" panose="02020603050405020304" pitchFamily="18" charset="-78"/>
                <a:ea typeface="Almarai Bold"/>
                <a:cs typeface="Simplified Arabic" panose="02020603050405020304" pitchFamily="18" charset="-78"/>
                <a:sym typeface="Almarai Bold"/>
                <a:rtl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852999" y="2536410"/>
            <a:ext cx="285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ثانياً: دور الشركات المحلية والدولية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55" name="Group 17"/>
          <p:cNvGrpSpPr/>
          <p:nvPr/>
        </p:nvGrpSpPr>
        <p:grpSpPr>
          <a:xfrm>
            <a:off x="2651693" y="2367056"/>
            <a:ext cx="2975501" cy="3791621"/>
            <a:chOff x="0" y="-38100"/>
            <a:chExt cx="1158628" cy="1471861"/>
          </a:xfrm>
        </p:grpSpPr>
        <p:sp>
          <p:nvSpPr>
            <p:cNvPr id="56" name="Freeform 18"/>
            <p:cNvSpPr/>
            <p:nvPr/>
          </p:nvSpPr>
          <p:spPr>
            <a:xfrm>
              <a:off x="100957" y="0"/>
              <a:ext cx="1057671" cy="1433761"/>
            </a:xfrm>
            <a:custGeom>
              <a:avLst/>
              <a:gdLst/>
              <a:ahLst/>
              <a:cxnLst/>
              <a:rect l="l" t="t" r="r" b="b"/>
              <a:pathLst>
                <a:path w="1158628" h="1433761">
                  <a:moveTo>
                    <a:pt x="0" y="0"/>
                  </a:moveTo>
                  <a:lnTo>
                    <a:pt x="1158628" y="0"/>
                  </a:lnTo>
                  <a:lnTo>
                    <a:pt x="1158628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57" name="TextBox 19"/>
            <p:cNvSpPr txBox="1"/>
            <p:nvPr/>
          </p:nvSpPr>
          <p:spPr>
            <a:xfrm>
              <a:off x="0" y="-38100"/>
              <a:ext cx="1158628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659"/>
                </a:lnSpc>
              </a:pPr>
              <a:endParaRPr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ctr" rtl="1">
                <a:lnSpc>
                  <a:spcPts val="2659"/>
                </a:lnSpc>
              </a:pPr>
              <a:endParaRPr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ctr" rtl="1">
                <a:lnSpc>
                  <a:spcPts val="2659"/>
                </a:lnSpc>
              </a:pPr>
              <a:endParaRPr lang="ar-EG" sz="1899" b="1" dirty="0">
                <a:solidFill>
                  <a:srgbClr val="000000"/>
                </a:solidFill>
                <a:latin typeface="Simplified Arabic" panose="02020603050405020304" pitchFamily="18" charset="-78"/>
                <a:ea typeface="Almarai Bold"/>
                <a:cs typeface="Simplified Arabic" panose="02020603050405020304" pitchFamily="18" charset="-78"/>
                <a:sym typeface="Almarai Bold"/>
                <a:rtl/>
              </a:endParaRPr>
            </a:p>
          </p:txBody>
        </p:sp>
      </p:grpSp>
      <p:grpSp>
        <p:nvGrpSpPr>
          <p:cNvPr id="58" name="Group 17"/>
          <p:cNvGrpSpPr/>
          <p:nvPr/>
        </p:nvGrpSpPr>
        <p:grpSpPr>
          <a:xfrm>
            <a:off x="57146" y="2469816"/>
            <a:ext cx="2637742" cy="3688861"/>
            <a:chOff x="0" y="0"/>
            <a:chExt cx="1158628" cy="1433761"/>
          </a:xfrm>
        </p:grpSpPr>
        <p:sp>
          <p:nvSpPr>
            <p:cNvPr id="59" name="Freeform 18"/>
            <p:cNvSpPr/>
            <p:nvPr/>
          </p:nvSpPr>
          <p:spPr>
            <a:xfrm>
              <a:off x="0" y="0"/>
              <a:ext cx="1158628" cy="1433761"/>
            </a:xfrm>
            <a:custGeom>
              <a:avLst/>
              <a:gdLst/>
              <a:ahLst/>
              <a:cxnLst/>
              <a:rect l="l" t="t" r="r" b="b"/>
              <a:pathLst>
                <a:path w="1158628" h="1433761">
                  <a:moveTo>
                    <a:pt x="0" y="0"/>
                  </a:moveTo>
                  <a:lnTo>
                    <a:pt x="1158628" y="0"/>
                  </a:lnTo>
                  <a:lnTo>
                    <a:pt x="1158628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60" name="TextBox 19"/>
            <p:cNvSpPr txBox="1"/>
            <p:nvPr/>
          </p:nvSpPr>
          <p:spPr>
            <a:xfrm>
              <a:off x="0" y="-38100"/>
              <a:ext cx="1158628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2659"/>
                </a:lnSpc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just" rtl="1">
                <a:lnSpc>
                  <a:spcPts val="2659"/>
                </a:lnSpc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just" rtl="1">
                <a:lnSpc>
                  <a:spcPts val="2659"/>
                </a:lnSpc>
              </a:pPr>
              <a:endParaRPr lang="ar-EG" sz="1899" b="1" dirty="0">
                <a:solidFill>
                  <a:srgbClr val="000000"/>
                </a:solidFill>
                <a:latin typeface="Simplified Arabic" panose="02020603050405020304" pitchFamily="18" charset="-78"/>
                <a:ea typeface="Almarai Bold"/>
                <a:cs typeface="Simplified Arabic" panose="02020603050405020304" pitchFamily="18" charset="-78"/>
                <a:sym typeface="Almarai Bold"/>
                <a:rtl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73712" y="2617666"/>
            <a:ext cx="227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ثالثاً: الاستجابة الدولية: 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1129" y="2617666"/>
            <a:ext cx="227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رابعاً: التوصيات المستقبلية 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212422" y="3046118"/>
            <a:ext cx="27740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buAutoNum type="arabicPeriod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الانقطاع المتكرر للخدمات. </a:t>
            </a:r>
          </a:p>
          <a:p>
            <a:pPr marL="342900" indent="-342900" algn="justLow" rtl="1">
              <a:buAutoNum type="arabicPeriod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ضعف الوصول للمعلومات والخدمات التي تؤثر على قطاعات حيوية</a:t>
            </a:r>
          </a:p>
          <a:p>
            <a:pPr marL="342900" indent="-342900" algn="justLow" rtl="1">
              <a:buAutoNum type="arabicPeriod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القيود المفروضة على تطوير البنية التحتية الحديثة مثل الجيل الرابع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05759" y="3060190"/>
            <a:ext cx="2774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buAutoNum type="arabicPeriod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جهود الشركات الفلسطينية للحفاظ على استمرارية الخدمات في ظل الظروف الصعبة. </a:t>
            </a:r>
          </a:p>
          <a:p>
            <a:pPr marL="342900" indent="-342900" algn="justLow" rtl="1">
              <a:buAutoNum type="arabicPeriod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التنسيق مع الشركات الدولية لتقديم الحلول التقنية المتقدمة وتطوير البنية التحتية. 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01367" y="3147272"/>
            <a:ext cx="2774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buAutoNum type="arabicPeriod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تعزيز التعاون الدولي لتوفير الدعم المالي والتقني. </a:t>
            </a:r>
          </a:p>
          <a:p>
            <a:pPr marL="342900" indent="-342900" algn="justLow" rtl="1">
              <a:buAutoNum type="arabicPeriod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زيادة التنسيق مع المؤسسات الدولية لتطوير الشبكات وتحسين الخدمات. 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146" y="3076896"/>
            <a:ext cx="27740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buAutoNum type="arabicPeriod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الاستثمار تطوير شبكات الجلين الرابع والخامس لتحسين جودة الخدمة. </a:t>
            </a:r>
          </a:p>
          <a:p>
            <a:pPr marL="342900" indent="-342900" algn="justLow" rtl="1">
              <a:buAutoNum type="arabicPeriod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تعزيز الشراكات بين القطاعين العام والخاص لتطوير حلول مبتكرة. </a:t>
            </a:r>
          </a:p>
          <a:p>
            <a:pPr marL="342900" indent="-342900" algn="justLow" rtl="1">
              <a:buAutoNum type="arabicPeriod"/>
            </a:pP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تقديم المساعدة الدولية لدعم اعادة بناء البنية التحتية للاتصالات( تنفيذ قرارات الاتحاد الدولي للاتالات مجلس الوزراء العرب)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784127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57855" y="6491790"/>
            <a:ext cx="31289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www.mtde.gov.ps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5420" y="6493137"/>
            <a:ext cx="1213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info@mtde.gov.ps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867530-89EA-467C-8DB3-40B9BC0BFD87}"/>
              </a:ext>
            </a:extLst>
          </p:cNvPr>
          <p:cNvSpPr/>
          <p:nvPr/>
        </p:nvSpPr>
        <p:spPr>
          <a:xfrm>
            <a:off x="1900803" y="966162"/>
            <a:ext cx="2735856" cy="23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endParaRPr lang="en-US" sz="800" kern="0" spc="300" dirty="0">
              <a:solidFill>
                <a:sysClr val="window" lastClr="FFFFFF">
                  <a:lumMod val="65000"/>
                </a:sys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6576B-4F45-058C-C5A9-54F5EC8D5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04" y="119990"/>
            <a:ext cx="1027677" cy="1027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992B5-FF62-F3CE-3C01-CEDEEBD1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74474">
            <a:off x="6110223" y="-2879099"/>
            <a:ext cx="6136694" cy="576315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0" name="AutoShape 5"/>
          <p:cNvSpPr/>
          <p:nvPr/>
        </p:nvSpPr>
        <p:spPr>
          <a:xfrm>
            <a:off x="17675977" y="961707"/>
            <a:ext cx="3956611" cy="0"/>
          </a:xfrm>
          <a:prstGeom prst="line">
            <a:avLst/>
          </a:prstGeom>
          <a:ln w="38100" cap="flat">
            <a:solidFill>
              <a:srgbClr val="2B485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6"/>
          <p:cNvGrpSpPr/>
          <p:nvPr/>
        </p:nvGrpSpPr>
        <p:grpSpPr>
          <a:xfrm rot="-10800000">
            <a:off x="5026306" y="988097"/>
            <a:ext cx="7582709" cy="1586649"/>
            <a:chOff x="0" y="-38100"/>
            <a:chExt cx="2418659" cy="691241"/>
          </a:xfrm>
        </p:grpSpPr>
        <p:sp>
          <p:nvSpPr>
            <p:cNvPr id="12" name="Freeform 7"/>
            <p:cNvSpPr/>
            <p:nvPr/>
          </p:nvSpPr>
          <p:spPr>
            <a:xfrm>
              <a:off x="0" y="0"/>
              <a:ext cx="2418659" cy="653141"/>
            </a:xfrm>
            <a:custGeom>
              <a:avLst/>
              <a:gdLst/>
              <a:ahLst/>
              <a:cxnLst/>
              <a:rect l="l" t="t" r="r" b="b"/>
              <a:pathLst>
                <a:path w="2418659" h="653141">
                  <a:moveTo>
                    <a:pt x="2215459" y="0"/>
                  </a:moveTo>
                  <a:lnTo>
                    <a:pt x="0" y="0"/>
                  </a:lnTo>
                  <a:lnTo>
                    <a:pt x="0" y="653141"/>
                  </a:lnTo>
                  <a:lnTo>
                    <a:pt x="2215459" y="653141"/>
                  </a:lnTo>
                  <a:lnTo>
                    <a:pt x="2418659" y="326570"/>
                  </a:lnTo>
                  <a:lnTo>
                    <a:pt x="2215459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13" name="TextBox 8"/>
            <p:cNvSpPr txBox="1"/>
            <p:nvPr/>
          </p:nvSpPr>
          <p:spPr>
            <a:xfrm>
              <a:off x="0" y="-38100"/>
              <a:ext cx="2304359" cy="691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26305" y="1137530"/>
            <a:ext cx="764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"قطاع التكنولوجيا: تحديات الحرب </a:t>
            </a:r>
            <a:endParaRPr lang="en-US" sz="36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r>
              <a:rPr lang="ar-JO" sz="36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وآفاق إعادة الإعمار"</a:t>
            </a:r>
            <a:endParaRPr lang="en-US" sz="36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3" name="Freeform 6"/>
          <p:cNvSpPr/>
          <p:nvPr/>
        </p:nvSpPr>
        <p:spPr>
          <a:xfrm>
            <a:off x="0" y="1944618"/>
            <a:ext cx="4987310" cy="4385324"/>
          </a:xfrm>
          <a:custGeom>
            <a:avLst/>
            <a:gdLst/>
            <a:ahLst/>
            <a:cxnLst/>
            <a:rect l="l" t="t" r="r" b="b"/>
            <a:pathLst>
              <a:path w="8743570" h="5536269">
                <a:moveTo>
                  <a:pt x="0" y="0"/>
                </a:moveTo>
                <a:lnTo>
                  <a:pt x="8743570" y="0"/>
                </a:lnTo>
                <a:lnTo>
                  <a:pt x="8743570" y="5536268"/>
                </a:lnTo>
                <a:lnTo>
                  <a:pt x="0" y="553626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5660572" y="2920988"/>
            <a:ext cx="6415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قطاع تكنولوجيا المعلومات في فلسطين، خاصة في غزة، كان دائماً قصة نجاح ملهمة رغم كل التحديات! 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لقد أصبح هذا القطاع شرياناً حيوياً للاقتصاد المحلي، حيث يساهم في توظيف الشباب المبدعين وإبراز الكفاءات الفلسطينية في الأسواق العالمية. ولكن، بسبب الحرب الأخيرة ألقت بظلالها الثقيلة على هذا القطاع.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402623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2"/>
          <p:cNvGrpSpPr/>
          <p:nvPr/>
        </p:nvGrpSpPr>
        <p:grpSpPr>
          <a:xfrm>
            <a:off x="34937" y="178897"/>
            <a:ext cx="4192215" cy="3225215"/>
            <a:chOff x="0" y="0"/>
            <a:chExt cx="812800" cy="812800"/>
          </a:xfrm>
        </p:grpSpPr>
        <p:sp>
          <p:nvSpPr>
            <p:cNvPr id="105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Rectangle 2"/>
          <p:cNvSpPr/>
          <p:nvPr/>
        </p:nvSpPr>
        <p:spPr>
          <a:xfrm>
            <a:off x="-757855" y="6491790"/>
            <a:ext cx="31289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www.mtde.gov.ps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5420" y="6493137"/>
            <a:ext cx="1213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info@mtde.gov.ps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867530-89EA-467C-8DB3-40B9BC0BFD87}"/>
              </a:ext>
            </a:extLst>
          </p:cNvPr>
          <p:cNvSpPr/>
          <p:nvPr/>
        </p:nvSpPr>
        <p:spPr>
          <a:xfrm>
            <a:off x="1900803" y="966162"/>
            <a:ext cx="2735856" cy="23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endParaRPr lang="en-US" sz="800" kern="0" spc="300" dirty="0">
              <a:solidFill>
                <a:sysClr val="window" lastClr="FFFFFF">
                  <a:lumMod val="65000"/>
                </a:sys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6576B-4F45-058C-C5A9-54F5EC8D59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04" y="119990"/>
            <a:ext cx="1027677" cy="1027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992B5-FF62-F3CE-3C01-CEDEEBD1A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74474">
            <a:off x="6118035" y="-2881578"/>
            <a:ext cx="6136694" cy="576315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0" name="AutoShape 5"/>
          <p:cNvSpPr/>
          <p:nvPr/>
        </p:nvSpPr>
        <p:spPr>
          <a:xfrm>
            <a:off x="17675977" y="961707"/>
            <a:ext cx="3956611" cy="0"/>
          </a:xfrm>
          <a:prstGeom prst="line">
            <a:avLst/>
          </a:prstGeom>
          <a:ln w="38100" cap="flat">
            <a:solidFill>
              <a:srgbClr val="2B48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TextBox 19"/>
          <p:cNvSpPr txBox="1"/>
          <p:nvPr/>
        </p:nvSpPr>
        <p:spPr>
          <a:xfrm>
            <a:off x="57146" y="2371790"/>
            <a:ext cx="2637742" cy="37868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just" rtl="1">
              <a:lnSpc>
                <a:spcPts val="2659"/>
              </a:lnSpc>
            </a:pPr>
            <a:endParaRPr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>
              <a:lnSpc>
                <a:spcPts val="2659"/>
              </a:lnSpc>
            </a:pPr>
            <a:endParaRPr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>
              <a:lnSpc>
                <a:spcPts val="2659"/>
              </a:lnSpc>
            </a:pPr>
            <a:endParaRPr lang="ar-EG" sz="1899" b="1" dirty="0">
              <a:solidFill>
                <a:srgbClr val="000000"/>
              </a:solidFill>
              <a:latin typeface="Simplified Arabic" panose="02020603050405020304" pitchFamily="18" charset="-78"/>
              <a:ea typeface="Almarai Bold"/>
              <a:cs typeface="Simplified Arabic" panose="02020603050405020304" pitchFamily="18" charset="-78"/>
              <a:sym typeface="Almarai Bold"/>
              <a:rtl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1429" y="533499"/>
            <a:ext cx="820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sz="36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تأثير الحرب على الشركات: الأضرار التشغيلية والبشرية</a:t>
            </a:r>
            <a:endParaRPr lang="en-US" sz="36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17" name="Group 2"/>
          <p:cNvGrpSpPr/>
          <p:nvPr/>
        </p:nvGrpSpPr>
        <p:grpSpPr>
          <a:xfrm>
            <a:off x="8509776" y="1508783"/>
            <a:ext cx="3634426" cy="2427648"/>
            <a:chOff x="0" y="0"/>
            <a:chExt cx="1198766" cy="1888669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11"/>
          <p:cNvGrpSpPr/>
          <p:nvPr/>
        </p:nvGrpSpPr>
        <p:grpSpPr>
          <a:xfrm>
            <a:off x="8351509" y="1334723"/>
            <a:ext cx="3634426" cy="2468020"/>
            <a:chOff x="0" y="0"/>
            <a:chExt cx="1198766" cy="1920079"/>
          </a:xfrm>
        </p:grpSpPr>
        <p:sp>
          <p:nvSpPr>
            <p:cNvPr id="27" name="Freeform 12"/>
            <p:cNvSpPr/>
            <p:nvPr/>
          </p:nvSpPr>
          <p:spPr>
            <a:xfrm>
              <a:off x="0" y="0"/>
              <a:ext cx="1198766" cy="1920079"/>
            </a:xfrm>
            <a:custGeom>
              <a:avLst/>
              <a:gdLst/>
              <a:ahLst/>
              <a:cxnLst/>
              <a:rect l="l" t="t" r="r" b="b"/>
              <a:pathLst>
                <a:path w="1198766" h="1920079">
                  <a:moveTo>
                    <a:pt x="0" y="0"/>
                  </a:moveTo>
                  <a:lnTo>
                    <a:pt x="1198766" y="0"/>
                  </a:lnTo>
                  <a:lnTo>
                    <a:pt x="1198766" y="1920079"/>
                  </a:lnTo>
                  <a:lnTo>
                    <a:pt x="0" y="1920079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28" name="TextBox 13"/>
            <p:cNvSpPr txBox="1"/>
            <p:nvPr/>
          </p:nvSpPr>
          <p:spPr>
            <a:xfrm>
              <a:off x="0" y="-38100"/>
              <a:ext cx="1198766" cy="195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2659"/>
                </a:lnSpc>
              </a:pPr>
              <a:endParaRPr dirty="0"/>
            </a:p>
            <a:p>
              <a:pPr algn="just" rtl="1">
                <a:lnSpc>
                  <a:spcPts val="2659"/>
                </a:lnSpc>
              </a:pPr>
              <a:endParaRPr dirty="0"/>
            </a:p>
            <a:p>
              <a:pPr algn="just" rtl="1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40" name="Group 20"/>
          <p:cNvGrpSpPr/>
          <p:nvPr/>
        </p:nvGrpSpPr>
        <p:grpSpPr>
          <a:xfrm rot="-10800000">
            <a:off x="4197493" y="157144"/>
            <a:ext cx="7788442" cy="990272"/>
            <a:chOff x="0" y="0"/>
            <a:chExt cx="5136921" cy="653141"/>
          </a:xfrm>
        </p:grpSpPr>
        <p:sp>
          <p:nvSpPr>
            <p:cNvPr id="41" name="Freeform 21"/>
            <p:cNvSpPr/>
            <p:nvPr/>
          </p:nvSpPr>
          <p:spPr>
            <a:xfrm>
              <a:off x="0" y="0"/>
              <a:ext cx="5136921" cy="653141"/>
            </a:xfrm>
            <a:custGeom>
              <a:avLst/>
              <a:gdLst/>
              <a:ahLst/>
              <a:cxnLst/>
              <a:rect l="l" t="t" r="r" b="b"/>
              <a:pathLst>
                <a:path w="5136921" h="653141">
                  <a:moveTo>
                    <a:pt x="4933721" y="0"/>
                  </a:moveTo>
                  <a:lnTo>
                    <a:pt x="0" y="0"/>
                  </a:lnTo>
                  <a:lnTo>
                    <a:pt x="0" y="653141"/>
                  </a:lnTo>
                  <a:lnTo>
                    <a:pt x="4933721" y="653141"/>
                  </a:lnTo>
                  <a:lnTo>
                    <a:pt x="5136921" y="326570"/>
                  </a:lnTo>
                  <a:lnTo>
                    <a:pt x="4933721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2" name="TextBox 22"/>
            <p:cNvSpPr txBox="1"/>
            <p:nvPr/>
          </p:nvSpPr>
          <p:spPr>
            <a:xfrm>
              <a:off x="0" y="-38100"/>
              <a:ext cx="5022621" cy="691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4710368" y="325312"/>
            <a:ext cx="6931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JO" sz="36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تأثير الحرب على  قطاع تكنولوجيا المعلومات </a:t>
            </a:r>
            <a:endParaRPr lang="en-US" sz="36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4106" y="1412066"/>
            <a:ext cx="342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الاضرار المالية 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68" name="Group 2"/>
          <p:cNvGrpSpPr/>
          <p:nvPr/>
        </p:nvGrpSpPr>
        <p:grpSpPr>
          <a:xfrm>
            <a:off x="8490320" y="4320559"/>
            <a:ext cx="3634426" cy="2427648"/>
            <a:chOff x="0" y="0"/>
            <a:chExt cx="1198766" cy="1888669"/>
          </a:xfrm>
        </p:grpSpPr>
        <p:sp>
          <p:nvSpPr>
            <p:cNvPr id="69" name="Freeform 3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70" name="TextBox 4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1" name="Group 11"/>
          <p:cNvGrpSpPr/>
          <p:nvPr/>
        </p:nvGrpSpPr>
        <p:grpSpPr>
          <a:xfrm>
            <a:off x="8332053" y="4146499"/>
            <a:ext cx="3634426" cy="2468020"/>
            <a:chOff x="0" y="0"/>
            <a:chExt cx="1198766" cy="1920079"/>
          </a:xfrm>
        </p:grpSpPr>
        <p:sp>
          <p:nvSpPr>
            <p:cNvPr id="72" name="Freeform 12"/>
            <p:cNvSpPr/>
            <p:nvPr/>
          </p:nvSpPr>
          <p:spPr>
            <a:xfrm>
              <a:off x="0" y="0"/>
              <a:ext cx="1198766" cy="1920079"/>
            </a:xfrm>
            <a:custGeom>
              <a:avLst/>
              <a:gdLst/>
              <a:ahLst/>
              <a:cxnLst/>
              <a:rect l="l" t="t" r="r" b="b"/>
              <a:pathLst>
                <a:path w="1198766" h="1920079">
                  <a:moveTo>
                    <a:pt x="0" y="0"/>
                  </a:moveTo>
                  <a:lnTo>
                    <a:pt x="1198766" y="0"/>
                  </a:lnTo>
                  <a:lnTo>
                    <a:pt x="1198766" y="1920079"/>
                  </a:lnTo>
                  <a:lnTo>
                    <a:pt x="0" y="1920079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73" name="TextBox 13"/>
            <p:cNvSpPr txBox="1"/>
            <p:nvPr/>
          </p:nvSpPr>
          <p:spPr>
            <a:xfrm>
              <a:off x="0" y="-38100"/>
              <a:ext cx="1198766" cy="195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2659"/>
                </a:lnSpc>
              </a:pPr>
              <a:endParaRPr dirty="0"/>
            </a:p>
            <a:p>
              <a:pPr algn="just" rtl="1">
                <a:lnSpc>
                  <a:spcPts val="2659"/>
                </a:lnSpc>
              </a:pPr>
              <a:endParaRPr dirty="0"/>
            </a:p>
            <a:p>
              <a:pPr algn="just" rtl="1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74" name="Group 2"/>
          <p:cNvGrpSpPr/>
          <p:nvPr/>
        </p:nvGrpSpPr>
        <p:grpSpPr>
          <a:xfrm>
            <a:off x="4529058" y="4349587"/>
            <a:ext cx="3634426" cy="2427648"/>
            <a:chOff x="0" y="0"/>
            <a:chExt cx="1198766" cy="1888669"/>
          </a:xfrm>
        </p:grpSpPr>
        <p:sp>
          <p:nvSpPr>
            <p:cNvPr id="75" name="Freeform 3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76" name="TextBox 4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7" name="Group 11"/>
          <p:cNvGrpSpPr/>
          <p:nvPr/>
        </p:nvGrpSpPr>
        <p:grpSpPr>
          <a:xfrm>
            <a:off x="4370791" y="4175527"/>
            <a:ext cx="3634426" cy="2468020"/>
            <a:chOff x="0" y="0"/>
            <a:chExt cx="1198766" cy="1920079"/>
          </a:xfrm>
        </p:grpSpPr>
        <p:sp>
          <p:nvSpPr>
            <p:cNvPr id="78" name="Freeform 12"/>
            <p:cNvSpPr/>
            <p:nvPr/>
          </p:nvSpPr>
          <p:spPr>
            <a:xfrm>
              <a:off x="0" y="0"/>
              <a:ext cx="1198766" cy="1920079"/>
            </a:xfrm>
            <a:custGeom>
              <a:avLst/>
              <a:gdLst/>
              <a:ahLst/>
              <a:cxnLst/>
              <a:rect l="l" t="t" r="r" b="b"/>
              <a:pathLst>
                <a:path w="1198766" h="1920079">
                  <a:moveTo>
                    <a:pt x="0" y="0"/>
                  </a:moveTo>
                  <a:lnTo>
                    <a:pt x="1198766" y="0"/>
                  </a:lnTo>
                  <a:lnTo>
                    <a:pt x="1198766" y="1920079"/>
                  </a:lnTo>
                  <a:lnTo>
                    <a:pt x="0" y="1920079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79" name="TextBox 13"/>
            <p:cNvSpPr txBox="1"/>
            <p:nvPr/>
          </p:nvSpPr>
          <p:spPr>
            <a:xfrm>
              <a:off x="0" y="-38100"/>
              <a:ext cx="1198766" cy="195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2659"/>
                </a:lnSpc>
              </a:pPr>
              <a:endParaRPr dirty="0"/>
            </a:p>
            <a:p>
              <a:pPr algn="just" rtl="1">
                <a:lnSpc>
                  <a:spcPts val="2659"/>
                </a:lnSpc>
              </a:pPr>
              <a:endParaRPr dirty="0"/>
            </a:p>
            <a:p>
              <a:pPr algn="just" rtl="1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80" name="Group 2"/>
          <p:cNvGrpSpPr/>
          <p:nvPr/>
        </p:nvGrpSpPr>
        <p:grpSpPr>
          <a:xfrm>
            <a:off x="558959" y="4357383"/>
            <a:ext cx="3634426" cy="2427648"/>
            <a:chOff x="0" y="0"/>
            <a:chExt cx="1198766" cy="1888669"/>
          </a:xfrm>
        </p:grpSpPr>
        <p:sp>
          <p:nvSpPr>
            <p:cNvPr id="81" name="Freeform 3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82" name="TextBox 4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3" name="Group 11"/>
          <p:cNvGrpSpPr/>
          <p:nvPr/>
        </p:nvGrpSpPr>
        <p:grpSpPr>
          <a:xfrm>
            <a:off x="400692" y="4183323"/>
            <a:ext cx="3634426" cy="2468020"/>
            <a:chOff x="0" y="0"/>
            <a:chExt cx="1198766" cy="1920079"/>
          </a:xfrm>
        </p:grpSpPr>
        <p:sp>
          <p:nvSpPr>
            <p:cNvPr id="84" name="Freeform 12"/>
            <p:cNvSpPr/>
            <p:nvPr/>
          </p:nvSpPr>
          <p:spPr>
            <a:xfrm>
              <a:off x="0" y="0"/>
              <a:ext cx="1198766" cy="1920079"/>
            </a:xfrm>
            <a:custGeom>
              <a:avLst/>
              <a:gdLst/>
              <a:ahLst/>
              <a:cxnLst/>
              <a:rect l="l" t="t" r="r" b="b"/>
              <a:pathLst>
                <a:path w="1198766" h="1920079">
                  <a:moveTo>
                    <a:pt x="0" y="0"/>
                  </a:moveTo>
                  <a:lnTo>
                    <a:pt x="1198766" y="0"/>
                  </a:lnTo>
                  <a:lnTo>
                    <a:pt x="1198766" y="1920079"/>
                  </a:lnTo>
                  <a:lnTo>
                    <a:pt x="0" y="1920079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85" name="TextBox 13"/>
            <p:cNvSpPr txBox="1"/>
            <p:nvPr/>
          </p:nvSpPr>
          <p:spPr>
            <a:xfrm>
              <a:off x="0" y="-38100"/>
              <a:ext cx="1198766" cy="195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2659"/>
                </a:lnSpc>
              </a:pPr>
              <a:endParaRPr dirty="0"/>
            </a:p>
            <a:p>
              <a:pPr algn="just" rtl="1">
                <a:lnSpc>
                  <a:spcPts val="2659"/>
                </a:lnSpc>
              </a:pPr>
              <a:endParaRPr dirty="0"/>
            </a:p>
            <a:p>
              <a:pPr algn="just" rtl="1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95" name="Group 2"/>
          <p:cNvGrpSpPr/>
          <p:nvPr/>
        </p:nvGrpSpPr>
        <p:grpSpPr>
          <a:xfrm>
            <a:off x="4464553" y="1517866"/>
            <a:ext cx="3634426" cy="2427648"/>
            <a:chOff x="0" y="0"/>
            <a:chExt cx="1198766" cy="1888669"/>
          </a:xfrm>
        </p:grpSpPr>
        <p:sp>
          <p:nvSpPr>
            <p:cNvPr id="96" name="Freeform 3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97" name="TextBox 4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8" name="Group 11"/>
          <p:cNvGrpSpPr/>
          <p:nvPr/>
        </p:nvGrpSpPr>
        <p:grpSpPr>
          <a:xfrm>
            <a:off x="4306286" y="1358320"/>
            <a:ext cx="3634426" cy="2468020"/>
            <a:chOff x="0" y="0"/>
            <a:chExt cx="1198766" cy="1920079"/>
          </a:xfrm>
        </p:grpSpPr>
        <p:sp>
          <p:nvSpPr>
            <p:cNvPr id="99" name="Freeform 12"/>
            <p:cNvSpPr/>
            <p:nvPr/>
          </p:nvSpPr>
          <p:spPr>
            <a:xfrm>
              <a:off x="0" y="0"/>
              <a:ext cx="1198766" cy="1920079"/>
            </a:xfrm>
            <a:custGeom>
              <a:avLst/>
              <a:gdLst/>
              <a:ahLst/>
              <a:cxnLst/>
              <a:rect l="l" t="t" r="r" b="b"/>
              <a:pathLst>
                <a:path w="1198766" h="1920079">
                  <a:moveTo>
                    <a:pt x="0" y="0"/>
                  </a:moveTo>
                  <a:lnTo>
                    <a:pt x="1198766" y="0"/>
                  </a:lnTo>
                  <a:lnTo>
                    <a:pt x="1198766" y="1920079"/>
                  </a:lnTo>
                  <a:lnTo>
                    <a:pt x="0" y="1920079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100" name="TextBox 13"/>
            <p:cNvSpPr txBox="1"/>
            <p:nvPr/>
          </p:nvSpPr>
          <p:spPr>
            <a:xfrm>
              <a:off x="0" y="-38100"/>
              <a:ext cx="1198766" cy="195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2659"/>
                </a:lnSpc>
              </a:pPr>
              <a:endParaRPr dirty="0"/>
            </a:p>
            <a:p>
              <a:pPr algn="just" rtl="1">
                <a:lnSpc>
                  <a:spcPts val="2659"/>
                </a:lnSpc>
              </a:pPr>
              <a:endParaRPr dirty="0"/>
            </a:p>
            <a:p>
              <a:pPr algn="just" rtl="1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3902" y="1523896"/>
            <a:ext cx="292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الاضرار التشغيلية 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729124" y="4277997"/>
            <a:ext cx="292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الاضرار البشرية 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636659" y="4255914"/>
            <a:ext cx="292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الاضرار في البنية التحتية 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-201501" y="4401054"/>
            <a:ext cx="471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أثر الحرب على الشركات الناشئة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370791" y="1516309"/>
            <a:ext cx="3326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endParaRPr lang="ar-JO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r>
              <a:rPr lang="ar-JO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</a:t>
            </a: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تضررت 140 شركة تقنية بشكل مباشر.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•46% تعمل جزئي، و32% أغلقت نهائياً، و22% توقفت بسبب تدمير المعدات.</a:t>
            </a: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•60% نقلت أعمالها مؤقتاً إلى مصر، و54% تحتفظ ببعض العمليات بغزة.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39200" y="4920343"/>
            <a:ext cx="2802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فقد 2800 موظف وظائفهم نتيجة الحرب.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16014" y="1762603"/>
            <a:ext cx="3506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•85% من الشركات خسرت أكثر من 10,000 دولار، و11% خسرت أكثر من 500,000 دولار.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•تأثر القطاع بانخفاض العوائد بسبب تراجع الاستثمار المحلي والأجنبي.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•تأخر الرواتب وخفض عدد الوظائف بسبب نقص السيولة.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351652" y="4527648"/>
            <a:ext cx="36535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•تضرر 70-80% من الاتصالات والإنترنت، مع انقطاع كبير في الخدمة وتدمير البنية التحتية.</a:t>
            </a: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•تعطُّل المؤسسات التعليمية نتيجة ضعف البنية الرقمية.</a:t>
            </a: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•شركات القطاع تواجه صعوبات تشغيلية وخسائر بسبب فقدان الأجهزة والمعدات.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558959" y="4863030"/>
            <a:ext cx="3294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توقف الابتكار نتيجة تقلص التمويل والدعم الدولي.</a:t>
            </a: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•تأثر المشاريع الريادية بفقدان الموارد وهجرة الكفاءات.</a:t>
            </a: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•زيادة البطالة واعتماد السوق المحلي على الحلول الخارجية.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9237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57855" y="6491790"/>
            <a:ext cx="31289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www.mtde.gov.ps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5420" y="6493137"/>
            <a:ext cx="1213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Bahij TheSansArabic SemiBold" pitchFamily="18" charset="-78"/>
                <a:cs typeface="Bahij TheSansArabic SemiBold" pitchFamily="18" charset="-78"/>
              </a:rPr>
              <a:t>info@mtde.gov.ps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867530-89EA-467C-8DB3-40B9BC0BFD87}"/>
              </a:ext>
            </a:extLst>
          </p:cNvPr>
          <p:cNvSpPr/>
          <p:nvPr/>
        </p:nvSpPr>
        <p:spPr>
          <a:xfrm>
            <a:off x="1900803" y="966162"/>
            <a:ext cx="2735856" cy="23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endParaRPr lang="en-US" sz="800" kern="0" spc="300" dirty="0">
              <a:solidFill>
                <a:sysClr val="window" lastClr="FFFFFF">
                  <a:lumMod val="65000"/>
                </a:sys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6576B-4F45-058C-C5A9-54F5EC8D5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04" y="119990"/>
            <a:ext cx="1027677" cy="1027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992B5-FF62-F3CE-3C01-CEDEEBD1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74474">
            <a:off x="6118035" y="-2881578"/>
            <a:ext cx="6136694" cy="576315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0" name="AutoShape 5"/>
          <p:cNvSpPr/>
          <p:nvPr/>
        </p:nvSpPr>
        <p:spPr>
          <a:xfrm>
            <a:off x="17675977" y="961707"/>
            <a:ext cx="3956611" cy="0"/>
          </a:xfrm>
          <a:prstGeom prst="line">
            <a:avLst/>
          </a:prstGeom>
          <a:ln w="38100" cap="flat">
            <a:solidFill>
              <a:srgbClr val="2B48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TextBox 19"/>
          <p:cNvSpPr txBox="1"/>
          <p:nvPr/>
        </p:nvSpPr>
        <p:spPr>
          <a:xfrm>
            <a:off x="57146" y="2371790"/>
            <a:ext cx="2637742" cy="37868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just" rtl="1">
              <a:lnSpc>
                <a:spcPts val="2659"/>
              </a:lnSpc>
            </a:pPr>
            <a:endParaRPr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>
              <a:lnSpc>
                <a:spcPts val="2659"/>
              </a:lnSpc>
            </a:pPr>
            <a:endParaRPr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>
              <a:lnSpc>
                <a:spcPts val="2659"/>
              </a:lnSpc>
            </a:pPr>
            <a:endParaRPr lang="ar-EG" sz="1899" b="1" dirty="0">
              <a:solidFill>
                <a:srgbClr val="000000"/>
              </a:solidFill>
              <a:latin typeface="Simplified Arabic" panose="02020603050405020304" pitchFamily="18" charset="-78"/>
              <a:ea typeface="Almarai Bold"/>
              <a:cs typeface="Simplified Arabic" panose="02020603050405020304" pitchFamily="18" charset="-78"/>
              <a:sym typeface="Almarai Bold"/>
              <a:rtl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1429" y="533499"/>
            <a:ext cx="820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sz="36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تأثير الحرب على الشركات: الأضرار التشغيلية والبشرية</a:t>
            </a:r>
            <a:endParaRPr lang="en-US" sz="36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17" name="Group 20"/>
          <p:cNvGrpSpPr/>
          <p:nvPr/>
        </p:nvGrpSpPr>
        <p:grpSpPr>
          <a:xfrm rot="-10800000">
            <a:off x="4197493" y="345825"/>
            <a:ext cx="7788442" cy="1707726"/>
            <a:chOff x="0" y="-38100"/>
            <a:chExt cx="5136921" cy="691241"/>
          </a:xfrm>
        </p:grpSpPr>
        <p:sp>
          <p:nvSpPr>
            <p:cNvPr id="18" name="Freeform 21"/>
            <p:cNvSpPr/>
            <p:nvPr/>
          </p:nvSpPr>
          <p:spPr>
            <a:xfrm>
              <a:off x="0" y="0"/>
              <a:ext cx="5136921" cy="653141"/>
            </a:xfrm>
            <a:custGeom>
              <a:avLst/>
              <a:gdLst/>
              <a:ahLst/>
              <a:cxnLst/>
              <a:rect l="l" t="t" r="r" b="b"/>
              <a:pathLst>
                <a:path w="5136921" h="653141">
                  <a:moveTo>
                    <a:pt x="4933721" y="0"/>
                  </a:moveTo>
                  <a:lnTo>
                    <a:pt x="0" y="0"/>
                  </a:lnTo>
                  <a:lnTo>
                    <a:pt x="0" y="653141"/>
                  </a:lnTo>
                  <a:lnTo>
                    <a:pt x="4933721" y="653141"/>
                  </a:lnTo>
                  <a:lnTo>
                    <a:pt x="5136921" y="326570"/>
                  </a:lnTo>
                  <a:lnTo>
                    <a:pt x="4933721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19" name="TextBox 22"/>
            <p:cNvSpPr txBox="1"/>
            <p:nvPr/>
          </p:nvSpPr>
          <p:spPr>
            <a:xfrm>
              <a:off x="0" y="-38100"/>
              <a:ext cx="5022621" cy="691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034119" y="528511"/>
            <a:ext cx="6649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6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"استراتيجيات لإعادة بناء قطاع تكنولوجيا المعلومات وتعزيز الابتكار من أجل المستقبل</a:t>
            </a:r>
            <a:endParaRPr lang="en-US" sz="36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>
            <a:off x="4370791" y="2948570"/>
            <a:ext cx="7615144" cy="17077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26" name="Group 2"/>
          <p:cNvGrpSpPr/>
          <p:nvPr/>
        </p:nvGrpSpPr>
        <p:grpSpPr>
          <a:xfrm>
            <a:off x="8062681" y="3162152"/>
            <a:ext cx="3634426" cy="3565660"/>
            <a:chOff x="0" y="-38100"/>
            <a:chExt cx="1198766" cy="1926769"/>
          </a:xfrm>
        </p:grpSpPr>
        <p:sp>
          <p:nvSpPr>
            <p:cNvPr id="27" name="Freeform 3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28" name="TextBox 4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11"/>
          <p:cNvGrpSpPr/>
          <p:nvPr/>
        </p:nvGrpSpPr>
        <p:grpSpPr>
          <a:xfrm>
            <a:off x="7904414" y="3024442"/>
            <a:ext cx="3634426" cy="3553276"/>
            <a:chOff x="0" y="0"/>
            <a:chExt cx="1198766" cy="1920079"/>
          </a:xfrm>
        </p:grpSpPr>
        <p:sp>
          <p:nvSpPr>
            <p:cNvPr id="30" name="Freeform 12"/>
            <p:cNvSpPr/>
            <p:nvPr/>
          </p:nvSpPr>
          <p:spPr>
            <a:xfrm>
              <a:off x="0" y="0"/>
              <a:ext cx="1198766" cy="1920079"/>
            </a:xfrm>
            <a:custGeom>
              <a:avLst/>
              <a:gdLst/>
              <a:ahLst/>
              <a:cxnLst/>
              <a:rect l="l" t="t" r="r" b="b"/>
              <a:pathLst>
                <a:path w="1198766" h="1920079">
                  <a:moveTo>
                    <a:pt x="0" y="0"/>
                  </a:moveTo>
                  <a:lnTo>
                    <a:pt x="1198766" y="0"/>
                  </a:lnTo>
                  <a:lnTo>
                    <a:pt x="1198766" y="1920079"/>
                  </a:lnTo>
                  <a:lnTo>
                    <a:pt x="0" y="1920079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31" name="TextBox 13"/>
            <p:cNvSpPr txBox="1"/>
            <p:nvPr/>
          </p:nvSpPr>
          <p:spPr>
            <a:xfrm>
              <a:off x="0" y="-38100"/>
              <a:ext cx="1198766" cy="195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2659"/>
                </a:lnSpc>
              </a:pPr>
              <a:endParaRPr dirty="0"/>
            </a:p>
            <a:p>
              <a:pPr algn="just" rtl="1">
                <a:lnSpc>
                  <a:spcPts val="2659"/>
                </a:lnSpc>
              </a:pPr>
              <a:endParaRPr dirty="0"/>
            </a:p>
            <a:p>
              <a:pPr algn="just" rtl="1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904414" y="3369919"/>
            <a:ext cx="34761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buAutoNum type="arabicPeriod"/>
            </a:pPr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إعادة البناء: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</a:p>
          <a:p>
            <a:pPr algn="just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•83% من الشركات تخطط لاستئناف نشاطها بمجرد تحسن الأوضاع.</a:t>
            </a:r>
          </a:p>
          <a:p>
            <a:pPr algn="just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•توفير خيارات تمويل مخصصة لإعادة بناء البنية التحتية.</a:t>
            </a:r>
          </a:p>
          <a:p>
            <a:pPr algn="just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•تحفيز الموظفين للعودة عبر تحسين الظروف المعيشية.</a:t>
            </a:r>
          </a:p>
          <a:p>
            <a:pPr algn="just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•جذب الاستثمارات من خلال دعم استقرار السوق.</a:t>
            </a:r>
          </a:p>
          <a:p>
            <a:endParaRPr lang="en-US" dirty="0"/>
          </a:p>
        </p:txBody>
      </p:sp>
      <p:grpSp>
        <p:nvGrpSpPr>
          <p:cNvPr id="35" name="Group 2"/>
          <p:cNvGrpSpPr/>
          <p:nvPr/>
        </p:nvGrpSpPr>
        <p:grpSpPr>
          <a:xfrm>
            <a:off x="3898730" y="3156604"/>
            <a:ext cx="3634426" cy="3565660"/>
            <a:chOff x="0" y="-38100"/>
            <a:chExt cx="1198766" cy="1926769"/>
          </a:xfrm>
        </p:grpSpPr>
        <p:sp>
          <p:nvSpPr>
            <p:cNvPr id="40" name="Freeform 3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41" name="TextBox 4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11"/>
          <p:cNvGrpSpPr/>
          <p:nvPr/>
        </p:nvGrpSpPr>
        <p:grpSpPr>
          <a:xfrm>
            <a:off x="3914915" y="2962901"/>
            <a:ext cx="3459973" cy="3623783"/>
            <a:chOff x="0" y="-38100"/>
            <a:chExt cx="1198766" cy="1958179"/>
          </a:xfrm>
        </p:grpSpPr>
        <p:sp>
          <p:nvSpPr>
            <p:cNvPr id="43" name="Freeform 12"/>
            <p:cNvSpPr/>
            <p:nvPr/>
          </p:nvSpPr>
          <p:spPr>
            <a:xfrm>
              <a:off x="46359" y="0"/>
              <a:ext cx="1152407" cy="1920079"/>
            </a:xfrm>
            <a:custGeom>
              <a:avLst/>
              <a:gdLst/>
              <a:ahLst/>
              <a:cxnLst/>
              <a:rect l="l" t="t" r="r" b="b"/>
              <a:pathLst>
                <a:path w="1198766" h="1920079">
                  <a:moveTo>
                    <a:pt x="0" y="0"/>
                  </a:moveTo>
                  <a:lnTo>
                    <a:pt x="1198766" y="0"/>
                  </a:lnTo>
                  <a:lnTo>
                    <a:pt x="1198766" y="1920079"/>
                  </a:lnTo>
                  <a:lnTo>
                    <a:pt x="0" y="1920079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44" name="TextBox 13"/>
            <p:cNvSpPr txBox="1"/>
            <p:nvPr/>
          </p:nvSpPr>
          <p:spPr>
            <a:xfrm>
              <a:off x="0" y="-38100"/>
              <a:ext cx="1198766" cy="195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2659"/>
                </a:lnSpc>
              </a:pPr>
              <a:endParaRPr dirty="0"/>
            </a:p>
            <a:p>
              <a:pPr algn="just" rtl="1">
                <a:lnSpc>
                  <a:spcPts val="2659"/>
                </a:lnSpc>
              </a:pPr>
              <a:endParaRPr dirty="0"/>
            </a:p>
            <a:p>
              <a:pPr algn="just" rtl="1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22017" y="3378885"/>
            <a:ext cx="2994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2. تعزيز التوظيف: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/>
            <a:endParaRPr lang="ar-JO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•تطوير مهارات العاملين في المجالات التكنولوجية المتقدمة.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endParaRPr lang="ar-JO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•توفير بيئة داعمة للابتكار واحتضان المشاريع الريادية.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8192" y="2135768"/>
            <a:ext cx="378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>
                <a:solidFill>
                  <a:schemeClr val="bg1"/>
                </a:solidFill>
              </a:rPr>
              <a:t>خطط الشركات للمستقبل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49" name="Group 2"/>
          <p:cNvGrpSpPr/>
          <p:nvPr/>
        </p:nvGrpSpPr>
        <p:grpSpPr>
          <a:xfrm>
            <a:off x="240203" y="3038956"/>
            <a:ext cx="3303455" cy="3565660"/>
            <a:chOff x="0" y="-38100"/>
            <a:chExt cx="1198766" cy="1926769"/>
          </a:xfrm>
        </p:grpSpPr>
        <p:sp>
          <p:nvSpPr>
            <p:cNvPr id="50" name="Freeform 3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51" name="TextBox 4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2" name="Group 11"/>
          <p:cNvGrpSpPr/>
          <p:nvPr/>
        </p:nvGrpSpPr>
        <p:grpSpPr>
          <a:xfrm>
            <a:off x="123444" y="2915760"/>
            <a:ext cx="3261947" cy="3553276"/>
            <a:chOff x="0" y="0"/>
            <a:chExt cx="1198766" cy="1920079"/>
          </a:xfrm>
        </p:grpSpPr>
        <p:sp>
          <p:nvSpPr>
            <p:cNvPr id="53" name="Freeform 12"/>
            <p:cNvSpPr/>
            <p:nvPr/>
          </p:nvSpPr>
          <p:spPr>
            <a:xfrm>
              <a:off x="0" y="0"/>
              <a:ext cx="1198766" cy="1920079"/>
            </a:xfrm>
            <a:custGeom>
              <a:avLst/>
              <a:gdLst/>
              <a:ahLst/>
              <a:cxnLst/>
              <a:rect l="l" t="t" r="r" b="b"/>
              <a:pathLst>
                <a:path w="1198766" h="1920079">
                  <a:moveTo>
                    <a:pt x="0" y="0"/>
                  </a:moveTo>
                  <a:lnTo>
                    <a:pt x="1198766" y="0"/>
                  </a:lnTo>
                  <a:lnTo>
                    <a:pt x="1198766" y="1920079"/>
                  </a:lnTo>
                  <a:lnTo>
                    <a:pt x="0" y="1920079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54" name="TextBox 13"/>
            <p:cNvSpPr txBox="1"/>
            <p:nvPr/>
          </p:nvSpPr>
          <p:spPr>
            <a:xfrm>
              <a:off x="0" y="-38100"/>
              <a:ext cx="1198766" cy="195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2659"/>
                </a:lnSpc>
              </a:pPr>
              <a:endParaRPr dirty="0"/>
            </a:p>
            <a:p>
              <a:pPr algn="just" rtl="1">
                <a:lnSpc>
                  <a:spcPts val="2659"/>
                </a:lnSpc>
              </a:pPr>
              <a:endParaRPr dirty="0"/>
            </a:p>
            <a:p>
              <a:pPr algn="just" rtl="1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40204" y="3507978"/>
            <a:ext cx="29869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التوصيات</a:t>
            </a: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</a:t>
            </a:r>
          </a:p>
          <a:p>
            <a:pPr algn="just" rtl="1"/>
            <a:endParaRPr lang="ar-JO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 بناء بنية تحتية تقنية حديثة.</a:t>
            </a: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 تعزيز التعليم والتدريب لمواكبة التطورات.</a:t>
            </a: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 تعزيز التعاون الدولي لدعم القطاع.</a:t>
            </a: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• تحفيز الابتكار لضمان نمو مستدام.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0757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57855" y="6491790"/>
            <a:ext cx="31289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www.mtde.gov.ps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4693" y="6493137"/>
            <a:ext cx="11352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2F379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info@mtde.gov.ps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867530-89EA-467C-8DB3-40B9BC0BFD87}"/>
              </a:ext>
            </a:extLst>
          </p:cNvPr>
          <p:cNvSpPr/>
          <p:nvPr/>
        </p:nvSpPr>
        <p:spPr>
          <a:xfrm>
            <a:off x="1900803" y="966162"/>
            <a:ext cx="2735856" cy="25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endParaRPr lang="en-US" sz="800" kern="0" spc="300" dirty="0">
              <a:solidFill>
                <a:sysClr val="window" lastClr="FFFFFF">
                  <a:lumMod val="65000"/>
                </a:sys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6576B-4F45-058C-C5A9-54F5EC8D5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04" y="119990"/>
            <a:ext cx="1027677" cy="1027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992B5-FF62-F3CE-3C01-CEDEEBD1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74474">
            <a:off x="5720574" y="-3016490"/>
            <a:ext cx="6136694" cy="576315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0" name="AutoShape 5"/>
          <p:cNvSpPr/>
          <p:nvPr/>
        </p:nvSpPr>
        <p:spPr>
          <a:xfrm>
            <a:off x="17675977" y="961707"/>
            <a:ext cx="3956611" cy="0"/>
          </a:xfrm>
          <a:prstGeom prst="line">
            <a:avLst/>
          </a:prstGeom>
          <a:ln w="38100" cap="flat">
            <a:solidFill>
              <a:srgbClr val="2B485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6"/>
          <p:cNvGrpSpPr/>
          <p:nvPr/>
        </p:nvGrpSpPr>
        <p:grpSpPr>
          <a:xfrm rot="-10800000">
            <a:off x="4636657" y="1083983"/>
            <a:ext cx="7420038" cy="927970"/>
            <a:chOff x="0" y="-38100"/>
            <a:chExt cx="2418659" cy="691241"/>
          </a:xfrm>
        </p:grpSpPr>
        <p:sp>
          <p:nvSpPr>
            <p:cNvPr id="12" name="Freeform 7"/>
            <p:cNvSpPr/>
            <p:nvPr/>
          </p:nvSpPr>
          <p:spPr>
            <a:xfrm>
              <a:off x="0" y="0"/>
              <a:ext cx="2418659" cy="653141"/>
            </a:xfrm>
            <a:custGeom>
              <a:avLst/>
              <a:gdLst/>
              <a:ahLst/>
              <a:cxnLst/>
              <a:rect l="l" t="t" r="r" b="b"/>
              <a:pathLst>
                <a:path w="2418659" h="653141">
                  <a:moveTo>
                    <a:pt x="2215459" y="0"/>
                  </a:moveTo>
                  <a:lnTo>
                    <a:pt x="0" y="0"/>
                  </a:lnTo>
                  <a:lnTo>
                    <a:pt x="0" y="653141"/>
                  </a:lnTo>
                  <a:lnTo>
                    <a:pt x="2215459" y="653141"/>
                  </a:lnTo>
                  <a:lnTo>
                    <a:pt x="2418659" y="326570"/>
                  </a:lnTo>
                  <a:lnTo>
                    <a:pt x="2215459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13" name="TextBox 8"/>
            <p:cNvSpPr txBox="1"/>
            <p:nvPr/>
          </p:nvSpPr>
          <p:spPr>
            <a:xfrm>
              <a:off x="0" y="-38100"/>
              <a:ext cx="2304359" cy="691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sp>
        <p:nvSpPr>
          <p:cNvPr id="14" name="TextBox 10"/>
          <p:cNvSpPr txBox="1"/>
          <p:nvPr/>
        </p:nvSpPr>
        <p:spPr>
          <a:xfrm>
            <a:off x="9775128" y="1774217"/>
            <a:ext cx="7484172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420"/>
              </a:lnSpc>
              <a:spcBef>
                <a:spcPct val="0"/>
              </a:spcBef>
            </a:pPr>
            <a:endParaRPr lang="ar-EG" sz="5300" dirty="0">
              <a:solidFill>
                <a:srgbClr val="FFFFFF"/>
              </a:solidFill>
              <a:latin typeface="Simplified Arabic" panose="02020603050405020304" pitchFamily="18" charset="-78"/>
              <a:ea typeface="FS Albert Arabic"/>
              <a:cs typeface="Simplified Arabic" panose="02020603050405020304" pitchFamily="18" charset="-78"/>
              <a:sym typeface="FS Albert Arabic"/>
              <a:rtl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6656" y="1234996"/>
            <a:ext cx="7161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solidFill>
                  <a:schemeClr val="bg1">
                    <a:lumMod val="9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أضرار قطاع البريد في غزة وتأثيرات الحرب  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35" name="Group 5"/>
          <p:cNvGrpSpPr/>
          <p:nvPr/>
        </p:nvGrpSpPr>
        <p:grpSpPr>
          <a:xfrm>
            <a:off x="9511419" y="2633120"/>
            <a:ext cx="2235202" cy="3178226"/>
            <a:chOff x="0" y="0"/>
            <a:chExt cx="1198766" cy="1888669"/>
          </a:xfrm>
        </p:grpSpPr>
        <p:sp>
          <p:nvSpPr>
            <p:cNvPr id="36" name="Freeform 6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37" name="TextBox 7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14"/>
          <p:cNvGrpSpPr/>
          <p:nvPr/>
        </p:nvGrpSpPr>
        <p:grpSpPr>
          <a:xfrm>
            <a:off x="9357493" y="2420548"/>
            <a:ext cx="2235202" cy="3207872"/>
            <a:chOff x="0" y="0"/>
            <a:chExt cx="1198766" cy="1906287"/>
          </a:xfrm>
        </p:grpSpPr>
        <p:sp>
          <p:nvSpPr>
            <p:cNvPr id="45" name="Freeform 15"/>
            <p:cNvSpPr/>
            <p:nvPr/>
          </p:nvSpPr>
          <p:spPr>
            <a:xfrm>
              <a:off x="0" y="0"/>
              <a:ext cx="1198766" cy="1906287"/>
            </a:xfrm>
            <a:custGeom>
              <a:avLst/>
              <a:gdLst/>
              <a:ahLst/>
              <a:cxnLst/>
              <a:rect l="l" t="t" r="r" b="b"/>
              <a:pathLst>
                <a:path w="1198766" h="1906287">
                  <a:moveTo>
                    <a:pt x="0" y="0"/>
                  </a:moveTo>
                  <a:lnTo>
                    <a:pt x="1198766" y="0"/>
                  </a:lnTo>
                  <a:lnTo>
                    <a:pt x="1198766" y="1906287"/>
                  </a:lnTo>
                  <a:lnTo>
                    <a:pt x="0" y="1906287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46" name="TextBox 16"/>
            <p:cNvSpPr txBox="1"/>
            <p:nvPr/>
          </p:nvSpPr>
          <p:spPr>
            <a:xfrm>
              <a:off x="0" y="-38100"/>
              <a:ext cx="1198766" cy="1944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2659"/>
                </a:lnSpc>
              </a:pPr>
              <a:endParaRPr dirty="0"/>
            </a:p>
            <a:p>
              <a:pPr algn="r" rtl="1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7" name="Group 5"/>
          <p:cNvGrpSpPr/>
          <p:nvPr/>
        </p:nvGrpSpPr>
        <p:grpSpPr>
          <a:xfrm>
            <a:off x="6477934" y="3039520"/>
            <a:ext cx="2235202" cy="3178226"/>
            <a:chOff x="0" y="0"/>
            <a:chExt cx="1198766" cy="1888669"/>
          </a:xfrm>
        </p:grpSpPr>
        <p:sp>
          <p:nvSpPr>
            <p:cNvPr id="58" name="Freeform 6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59" name="TextBox 7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14"/>
          <p:cNvGrpSpPr/>
          <p:nvPr/>
        </p:nvGrpSpPr>
        <p:grpSpPr>
          <a:xfrm>
            <a:off x="6324008" y="2826948"/>
            <a:ext cx="2235202" cy="3207872"/>
            <a:chOff x="0" y="0"/>
            <a:chExt cx="1198766" cy="1906287"/>
          </a:xfrm>
        </p:grpSpPr>
        <p:sp>
          <p:nvSpPr>
            <p:cNvPr id="61" name="Freeform 15"/>
            <p:cNvSpPr/>
            <p:nvPr/>
          </p:nvSpPr>
          <p:spPr>
            <a:xfrm>
              <a:off x="0" y="0"/>
              <a:ext cx="1198766" cy="1906287"/>
            </a:xfrm>
            <a:custGeom>
              <a:avLst/>
              <a:gdLst/>
              <a:ahLst/>
              <a:cxnLst/>
              <a:rect l="l" t="t" r="r" b="b"/>
              <a:pathLst>
                <a:path w="1198766" h="1906287">
                  <a:moveTo>
                    <a:pt x="0" y="0"/>
                  </a:moveTo>
                  <a:lnTo>
                    <a:pt x="1198766" y="0"/>
                  </a:lnTo>
                  <a:lnTo>
                    <a:pt x="1198766" y="1906287"/>
                  </a:lnTo>
                  <a:lnTo>
                    <a:pt x="0" y="1906287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62" name="TextBox 16"/>
            <p:cNvSpPr txBox="1"/>
            <p:nvPr/>
          </p:nvSpPr>
          <p:spPr>
            <a:xfrm>
              <a:off x="0" y="-38100"/>
              <a:ext cx="1198766" cy="1944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2659"/>
                </a:lnSpc>
              </a:pPr>
              <a:endParaRPr dirty="0"/>
            </a:p>
            <a:p>
              <a:pPr algn="r" rtl="1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63" name="Group 5"/>
          <p:cNvGrpSpPr/>
          <p:nvPr/>
        </p:nvGrpSpPr>
        <p:grpSpPr>
          <a:xfrm>
            <a:off x="3197706" y="3272991"/>
            <a:ext cx="2235202" cy="3178226"/>
            <a:chOff x="0" y="0"/>
            <a:chExt cx="1198766" cy="1888669"/>
          </a:xfrm>
        </p:grpSpPr>
        <p:sp>
          <p:nvSpPr>
            <p:cNvPr id="64" name="Freeform 6"/>
            <p:cNvSpPr/>
            <p:nvPr/>
          </p:nvSpPr>
          <p:spPr>
            <a:xfrm>
              <a:off x="0" y="0"/>
              <a:ext cx="1198766" cy="1888669"/>
            </a:xfrm>
            <a:custGeom>
              <a:avLst/>
              <a:gdLst/>
              <a:ahLst/>
              <a:cxnLst/>
              <a:rect l="l" t="t" r="r" b="b"/>
              <a:pathLst>
                <a:path w="1198766" h="1888669">
                  <a:moveTo>
                    <a:pt x="0" y="0"/>
                  </a:moveTo>
                  <a:lnTo>
                    <a:pt x="1198766" y="0"/>
                  </a:lnTo>
                  <a:lnTo>
                    <a:pt x="1198766" y="1888669"/>
                  </a:lnTo>
                  <a:lnTo>
                    <a:pt x="0" y="1888669"/>
                  </a:lnTo>
                  <a:close/>
                </a:path>
              </a:pathLst>
            </a:custGeom>
            <a:solidFill>
              <a:srgbClr val="598196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65" name="TextBox 7"/>
            <p:cNvSpPr txBox="1"/>
            <p:nvPr/>
          </p:nvSpPr>
          <p:spPr>
            <a:xfrm>
              <a:off x="0" y="-38100"/>
              <a:ext cx="1198766" cy="192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14"/>
          <p:cNvGrpSpPr/>
          <p:nvPr/>
        </p:nvGrpSpPr>
        <p:grpSpPr>
          <a:xfrm>
            <a:off x="3043780" y="3060419"/>
            <a:ext cx="2235202" cy="3207872"/>
            <a:chOff x="0" y="0"/>
            <a:chExt cx="1198766" cy="1906287"/>
          </a:xfrm>
        </p:grpSpPr>
        <p:sp>
          <p:nvSpPr>
            <p:cNvPr id="67" name="Freeform 15"/>
            <p:cNvSpPr/>
            <p:nvPr/>
          </p:nvSpPr>
          <p:spPr>
            <a:xfrm>
              <a:off x="0" y="0"/>
              <a:ext cx="1198766" cy="1906287"/>
            </a:xfrm>
            <a:custGeom>
              <a:avLst/>
              <a:gdLst/>
              <a:ahLst/>
              <a:cxnLst/>
              <a:rect l="l" t="t" r="r" b="b"/>
              <a:pathLst>
                <a:path w="1198766" h="1906287">
                  <a:moveTo>
                    <a:pt x="0" y="0"/>
                  </a:moveTo>
                  <a:lnTo>
                    <a:pt x="1198766" y="0"/>
                  </a:lnTo>
                  <a:lnTo>
                    <a:pt x="1198766" y="1906287"/>
                  </a:lnTo>
                  <a:lnTo>
                    <a:pt x="0" y="1906287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B485F"/>
              </a:solidFill>
              <a:prstDash val="solid"/>
              <a:miter/>
            </a:ln>
          </p:spPr>
        </p:sp>
        <p:sp>
          <p:nvSpPr>
            <p:cNvPr id="68" name="TextBox 16"/>
            <p:cNvSpPr txBox="1"/>
            <p:nvPr/>
          </p:nvSpPr>
          <p:spPr>
            <a:xfrm>
              <a:off x="0" y="-38100"/>
              <a:ext cx="1198766" cy="1944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2659"/>
                </a:lnSpc>
              </a:pPr>
              <a:endParaRPr dirty="0"/>
            </a:p>
            <a:p>
              <a:pPr algn="r" rtl="1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34636" y="3018817"/>
            <a:ext cx="202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تأثر الخدمات البريدية 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383640" y="2551175"/>
            <a:ext cx="202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الاضرار التشغيلية 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154526" y="3168904"/>
            <a:ext cx="202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المراسلات الدولية 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357492" y="3228764"/>
            <a:ext cx="2160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تدمير 32 مكتب بريد بشكل كامل أو جزئي.</a:t>
            </a: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إغلاق 16 مكتباً بسبب عدم صلاحية التشغيل</a:t>
            </a: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6 مكاتب فقط تعمل بكامل طاقتها.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57825" y="3558398"/>
            <a:ext cx="2160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تأخير 95% من الطرود.</a:t>
            </a: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تلف أو فقدان 50% من الشحنات.</a:t>
            </a:r>
          </a:p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تأخير 96% من الحوالات المالية.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53291" y="4064225"/>
            <a:ext cx="216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توقف بنسبة 99% خلال الحرب.</a:t>
            </a:r>
          </a:p>
        </p:txBody>
      </p:sp>
    </p:spTree>
    <p:extLst>
      <p:ext uri="{BB962C8B-B14F-4D97-AF65-F5344CB8AC3E}">
        <p14:creationId xmlns:p14="http://schemas.microsoft.com/office/powerpoint/2010/main" val="252550031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6435904679AA4A94B8D6E9DD914DE7" ma:contentTypeVersion="5" ma:contentTypeDescription="Create a new document." ma:contentTypeScope="" ma:versionID="27afd5ff6a6886562058d49eabf539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21f84b3650ed2bf5a9d4ce4cbd0c7b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VariationsItemGroup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VariationsItemGroupID" ma:index="10" nillable="true" ma:displayName="Item Group ID" ma:description="" ma:hidden="true" ma:internalName="VariationsItemGroup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riationsItemGroupID xmlns="http://schemas.microsoft.com/sharepoint/v3">54a359a9-9ccb-4726-acc9-e5792d4bfffb</VariationsItemGroupID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E80BA0A-5C2F-4150-8252-5F0C10980BB9}"/>
</file>

<file path=customXml/itemProps2.xml><?xml version="1.0" encoding="utf-8"?>
<ds:datastoreItem xmlns:ds="http://schemas.openxmlformats.org/officeDocument/2006/customXml" ds:itemID="{DFC0E2B5-6D02-45C0-ABEB-582A7778DDC6}"/>
</file>

<file path=customXml/itemProps3.xml><?xml version="1.0" encoding="utf-8"?>
<ds:datastoreItem xmlns:ds="http://schemas.openxmlformats.org/officeDocument/2006/customXml" ds:itemID="{A60D11EF-F365-4D34-9561-9BB063B1ABF2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26955</TotalTime>
  <Words>1079</Words>
  <Application>Microsoft Office PowerPoint</Application>
  <PresentationFormat>Widescreen</PresentationFormat>
  <Paragraphs>173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Almarai Bold</vt:lpstr>
      <vt:lpstr>Arial</vt:lpstr>
      <vt:lpstr>Bahij TheSansArabic ExtraBold</vt:lpstr>
      <vt:lpstr>Bahij TheSansArabic SemiBold</vt:lpstr>
      <vt:lpstr>Calibri</vt:lpstr>
      <vt:lpstr>Calibri Light</vt:lpstr>
      <vt:lpstr>FS Albert Arabic</vt:lpstr>
      <vt:lpstr>Nexa Bold</vt:lpstr>
      <vt:lpstr>Nexa Light</vt:lpstr>
      <vt:lpstr>Open Sans Semibold</vt:lpstr>
      <vt:lpstr>Segoe UI</vt:lpstr>
      <vt:lpstr>Simplified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Hazem Hezzah</cp:lastModifiedBy>
  <cp:revision>304</cp:revision>
  <dcterms:created xsi:type="dcterms:W3CDTF">2019-04-22T02:11:17Z</dcterms:created>
  <dcterms:modified xsi:type="dcterms:W3CDTF">2025-01-19T11:38:16Z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0x010100D06435904679AA4A94B8D6E9DD914DE7</vt:lpwstr>
  </property>
</Properties>
</file>